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74" r:id="rId3"/>
    <p:sldId id="275" r:id="rId4"/>
    <p:sldId id="268" r:id="rId5"/>
    <p:sldId id="269" r:id="rId6"/>
    <p:sldId id="270" r:id="rId7"/>
    <p:sldId id="271" r:id="rId8"/>
    <p:sldId id="272" r:id="rId9"/>
    <p:sldId id="273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658A4-5A5B-4293-BFEC-18B603C7C11F}" type="datetimeFigureOut">
              <a:rPr lang="fr-FR" smtClean="0"/>
              <a:t>12/11/2012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3BA7-148C-4C27-BA29-6999B9FCA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860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fld id="{BAABCEDB-6A6D-4B00-B1ED-34CA23D0E349}" type="slidenum">
              <a:rPr lang="fr-FR" sz="1200" smtClean="0"/>
              <a:pPr/>
              <a:t>1</a:t>
            </a:fld>
            <a:endParaRPr lang="fr-FR" sz="1200" smtClean="0"/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A931323C-7F22-418A-9DAF-608556C04513}" type="slidenum">
              <a:rPr lang="fr-FR" sz="1200"/>
              <a:pPr algn="r"/>
              <a:t>10</a:t>
            </a:fld>
            <a:endParaRPr lang="fr-FR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5CC6D449-D50F-4992-8507-CD60F225D6D0}" type="slidenum">
              <a:rPr lang="fr-FR" sz="1200"/>
              <a:pPr algn="r"/>
              <a:t>11</a:t>
            </a:fld>
            <a:endParaRPr lang="fr-FR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5CC6D449-D50F-4992-8507-CD60F225D6D0}" type="slidenum">
              <a:rPr lang="fr-FR" sz="1200"/>
              <a:pPr algn="r"/>
              <a:t>12</a:t>
            </a:fld>
            <a:endParaRPr lang="fr-FR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5CC6D449-D50F-4992-8507-CD60F225D6D0}" type="slidenum">
              <a:rPr lang="fr-FR" sz="1200"/>
              <a:pPr algn="r"/>
              <a:t>13</a:t>
            </a:fld>
            <a:endParaRPr lang="fr-FR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5CC6D449-D50F-4992-8507-CD60F225D6D0}" type="slidenum">
              <a:rPr lang="fr-FR" sz="1200"/>
              <a:pPr algn="r"/>
              <a:t>14</a:t>
            </a:fld>
            <a:endParaRPr lang="fr-FR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A931323C-7F22-418A-9DAF-608556C04513}" type="slidenum">
              <a:rPr lang="fr-FR" sz="1200"/>
              <a:pPr algn="r"/>
              <a:t>15</a:t>
            </a:fld>
            <a:endParaRPr lang="fr-FR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5CC6D449-D50F-4992-8507-CD60F225D6D0}" type="slidenum">
              <a:rPr lang="fr-FR" sz="1200"/>
              <a:pPr algn="r"/>
              <a:t>2</a:t>
            </a:fld>
            <a:endParaRPr lang="fr-FR" sz="1200"/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6273" y="8687014"/>
            <a:ext cx="2971727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D5669777-8611-4144-920B-07E23A105752}" type="slidenum">
              <a:rPr lang="fr-FR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46" y="4343508"/>
            <a:ext cx="5028908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 txBox="1">
            <a:spLocks noGrp="1" noChangeArrowheads="1"/>
          </p:cNvSpPr>
          <p:nvPr/>
        </p:nvSpPr>
        <p:spPr bwMode="auto">
          <a:xfrm>
            <a:off x="3886273" y="8687014"/>
            <a:ext cx="2971727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7737DE3-22B8-4659-9EF2-88A216B94422}" type="slidenum">
              <a:rPr lang="fr-FR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46" y="4343508"/>
            <a:ext cx="5028908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 txBox="1">
            <a:spLocks noGrp="1" noChangeArrowheads="1"/>
          </p:cNvSpPr>
          <p:nvPr/>
        </p:nvSpPr>
        <p:spPr bwMode="auto">
          <a:xfrm>
            <a:off x="3886273" y="8687014"/>
            <a:ext cx="2971727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D4F598D-0D74-45FF-870C-349D144A1C5C}" type="slidenum">
              <a:rPr lang="fr-FR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46" y="4343508"/>
            <a:ext cx="5028908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 txBox="1">
            <a:spLocks noGrp="1" noChangeArrowheads="1"/>
          </p:cNvSpPr>
          <p:nvPr/>
        </p:nvSpPr>
        <p:spPr bwMode="auto">
          <a:xfrm>
            <a:off x="3886273" y="8687014"/>
            <a:ext cx="2971727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C37E9D1-5F1B-4836-97CB-30FDEB54FD41}" type="slidenum">
              <a:rPr lang="fr-FR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46" y="4343508"/>
            <a:ext cx="5028908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 txBox="1">
            <a:spLocks noGrp="1" noChangeArrowheads="1"/>
          </p:cNvSpPr>
          <p:nvPr/>
        </p:nvSpPr>
        <p:spPr bwMode="auto">
          <a:xfrm>
            <a:off x="3886273" y="8687014"/>
            <a:ext cx="2971727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AE7E86C-9565-483A-A17B-4A7720C4DD8C}" type="slidenum">
              <a:rPr lang="fr-FR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46" y="4343508"/>
            <a:ext cx="5028908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 txBox="1">
            <a:spLocks noGrp="1" noChangeArrowheads="1"/>
          </p:cNvSpPr>
          <p:nvPr/>
        </p:nvSpPr>
        <p:spPr bwMode="auto">
          <a:xfrm>
            <a:off x="3886273" y="8687014"/>
            <a:ext cx="2971727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9D466A1-BF43-442B-89F2-ABEE9F559A1A}" type="slidenum">
              <a:rPr lang="fr-FR" sz="1200" smtClean="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 sz="1200" smtClean="0">
              <a:solidFill>
                <a:prstClr val="black"/>
              </a:solidFill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46" y="4343508"/>
            <a:ext cx="5028908" cy="41150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5453" y="8686726"/>
            <a:ext cx="2972547" cy="45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12" charset="-128"/>
              </a:defRPr>
            </a:lvl9pPr>
          </a:lstStyle>
          <a:p>
            <a:pPr algn="r"/>
            <a:fld id="{A931323C-7F22-418A-9DAF-608556C04513}" type="slidenum">
              <a:rPr lang="fr-FR" sz="1200"/>
              <a:pPr algn="r"/>
              <a:t>9</a:t>
            </a:fld>
            <a:endParaRPr lang="fr-FR" sz="1200"/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3F89C-EC46-4BFA-A1E8-8DBB5FDC7BC0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8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4650-438A-4A22-B8FE-9421603081D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73592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12/11/2012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D52BAE5-538E-4E88-8B29-E410750A2E87}" type="slidenum">
              <a:rPr lang="fr-FR">
                <a:solidFill>
                  <a:srgbClr val="000000"/>
                </a:solidFill>
                <a:ea typeface="ＭＳ Ｐゴシック" pitchFamily="-112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98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logo%20Arcade%20gris%20noir.tif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wmf"/><Relationship Id="rId5" Type="http://schemas.openxmlformats.org/officeDocument/2006/relationships/image" Target="Mac%20HD:FICHIERS:CA%20FREE:ARCADE:pr&#233;sentation%20JED:IMAGES:triangle%20ombr&#233;%20blanc%20PPT.tif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pn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1.gif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1.gif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3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1.gif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1.gif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pn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11.gif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13.pn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16.jpe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19.jpe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21.png"/><Relationship Id="rId5" Type="http://schemas.openxmlformats.org/officeDocument/2006/relationships/image" Target="Mac%20HD:FICHIERS:CA%20FREE:ARCADE:pr&#233;sentation%20JED:IMAGES:logo%20CPH%20gris.tif" TargetMode="External"/><Relationship Id="rId15" Type="http://schemas.openxmlformats.org/officeDocument/2006/relationships/image" Target="../media/image25.emf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26.jpe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wmf"/><Relationship Id="rId11" Type="http://schemas.openxmlformats.org/officeDocument/2006/relationships/image" Target="../media/image28.jpe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Mac%20HD:FICHIERS:CA%20FREE:ARCADE:pr&#233;sentation%20JED:IMAGES:triangle%20ombr&#233;%20blanc%20PPT.tif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image" Target="../media/image12.png"/><Relationship Id="rId5" Type="http://schemas.openxmlformats.org/officeDocument/2006/relationships/image" Target="Mac%20HD:FICHIERS:CA%20FREE:ARCADE:pr&#233;sentation%20JED:IMAGES:logo%20CPH%20gris.tif" TargetMode="External"/><Relationship Id="rId10" Type="http://schemas.openxmlformats.org/officeDocument/2006/relationships/image" Target="Mac%20HD:FICHIERS:CA%20FREE:ARCADE:pr&#233;sentation%20JED:IMAGES:logo%20Arcade%20gris%20noir.tif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205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30"/>
          <a:stretch>
            <a:fillRect/>
          </a:stretch>
        </p:blipFill>
        <p:spPr bwMode="auto">
          <a:xfrm>
            <a:off x="0" y="0"/>
            <a:ext cx="6262688" cy="686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32F5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Picture 9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87925"/>
            <a:ext cx="19812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fr-FR" sz="2800" b="1" dirty="0" smtClean="0">
                <a:solidFill>
                  <a:schemeClr val="bg1"/>
                </a:solidFill>
              </a:rPr>
              <a:t>L’INNOVATION, UN PROCESSUS</a:t>
            </a:r>
            <a:r>
              <a:rPr lang="fr-FR" sz="2800" b="1" dirty="0" smtClean="0">
                <a:solidFill>
                  <a:schemeClr val="bg1"/>
                </a:solidFill>
              </a:rPr>
              <a:t/>
            </a:r>
            <a:br>
              <a:rPr lang="fr-FR" sz="2800" b="1" dirty="0" smtClean="0">
                <a:solidFill>
                  <a:schemeClr val="bg1"/>
                </a:solidFill>
              </a:rPr>
            </a:br>
            <a:r>
              <a:rPr lang="fr-FR" sz="2800" b="1" dirty="0" smtClean="0">
                <a:solidFill>
                  <a:schemeClr val="bg1"/>
                </a:solidFill>
              </a:rPr>
              <a:t>PAS COMME LES AUTRES</a:t>
            </a:r>
            <a:endParaRPr lang="fr-FR" dirty="0" smtClean="0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5652120" y="3515072"/>
            <a:ext cx="3347864" cy="128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r>
              <a:rPr lang="fr-FR" sz="2800" dirty="0" smtClean="0">
                <a:solidFill>
                  <a:srgbClr val="585858"/>
                </a:solidFill>
              </a:rPr>
              <a:t>Réunion du</a:t>
            </a:r>
          </a:p>
          <a:p>
            <a:pPr algn="ctr" eaLnBrk="1" hangingPunct="1">
              <a:spcBef>
                <a:spcPct val="20000"/>
              </a:spcBef>
            </a:pPr>
            <a:r>
              <a:rPr lang="fr-FR" sz="2800" dirty="0" smtClean="0">
                <a:solidFill>
                  <a:srgbClr val="585858"/>
                </a:solidFill>
              </a:rPr>
              <a:t>15 novembre 2012</a:t>
            </a:r>
            <a:endParaRPr lang="fr-FR" sz="2800" dirty="0">
              <a:solidFill>
                <a:srgbClr val="585858"/>
              </a:solidFill>
            </a:endParaRPr>
          </a:p>
        </p:txBody>
      </p:sp>
      <p:pic>
        <p:nvPicPr>
          <p:cNvPr id="2055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6" b="1283"/>
          <a:stretch>
            <a:fillRect/>
          </a:stretch>
        </p:blipFill>
        <p:spPr bwMode="auto">
          <a:xfrm>
            <a:off x="4687888" y="685800"/>
            <a:ext cx="163353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Picture 27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51500"/>
            <a:ext cx="121920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" y="5651500"/>
            <a:ext cx="17256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5651500"/>
            <a:ext cx="1512168" cy="90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3528" y="2132856"/>
            <a:ext cx="475252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fr-FR" sz="2800" dirty="0" smtClean="0">
                <a:solidFill>
                  <a:schemeClr val="accent3">
                    <a:lumMod val="95000"/>
                  </a:schemeClr>
                </a:solidFill>
              </a:rPr>
              <a:t>La démarche lancée au sein des équipes de la Promotion Immobilière</a:t>
            </a:r>
            <a:endParaRPr lang="fr-FR" sz="2800" dirty="0">
              <a:solidFill>
                <a:schemeClr val="accent3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16392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96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8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99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1" name="Group 25"/>
          <p:cNvGrpSpPr>
            <a:grpSpLocks/>
          </p:cNvGrpSpPr>
          <p:nvPr/>
        </p:nvGrpSpPr>
        <p:grpSpPr bwMode="auto">
          <a:xfrm>
            <a:off x="2247163" y="371475"/>
            <a:ext cx="6592034" cy="5710238"/>
            <a:chOff x="1415" y="234"/>
            <a:chExt cx="4009" cy="3597"/>
          </a:xfrm>
        </p:grpSpPr>
        <p:sp>
          <p:nvSpPr>
            <p:cNvPr id="16403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800" b="1" dirty="0" smtClean="0">
                  <a:solidFill>
                    <a:srgbClr val="0F3E5A"/>
                  </a:solidFill>
                </a:rPr>
                <a:t>NOTRE PROBLEMATIQUE A CE JOUR</a:t>
              </a:r>
              <a:endParaRPr lang="fr-FR" sz="2800" b="1" dirty="0">
                <a:solidFill>
                  <a:srgbClr val="0F3E5A"/>
                </a:solidFill>
              </a:endParaRPr>
            </a:p>
          </p:txBody>
        </p:sp>
        <p:sp>
          <p:nvSpPr>
            <p:cNvPr id="16404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endParaRPr lang="fr-FR" sz="11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800" b="1" dirty="0" smtClean="0">
                  <a:solidFill>
                    <a:srgbClr val="132F5D"/>
                  </a:solidFill>
                </a:rPr>
                <a:t>L</a:t>
              </a:r>
              <a:r>
                <a:rPr lang="fr-FR" sz="2800" dirty="0" smtClean="0">
                  <a:solidFill>
                    <a:srgbClr val="585858"/>
                  </a:solidFill>
                </a:rPr>
                <a:t>’innovation </a:t>
              </a:r>
              <a:r>
                <a:rPr lang="fr-FR" sz="2800" dirty="0">
                  <a:solidFill>
                    <a:srgbClr val="585858"/>
                  </a:solidFill>
                </a:rPr>
                <a:t>n’est pas encore spontanée. Elle reste ponctuelle.</a:t>
              </a:r>
            </a:p>
            <a:p>
              <a:pPr algn="just" eaLnBrk="1" hangingPunct="1">
                <a:spcBef>
                  <a:spcPct val="20000"/>
                </a:spcBef>
              </a:pPr>
              <a:endParaRPr lang="fr-FR" sz="28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8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800" b="1" dirty="0" smtClean="0">
                  <a:solidFill>
                    <a:srgbClr val="132F5D"/>
                  </a:solidFill>
                </a:rPr>
                <a:t>L</a:t>
              </a:r>
              <a:r>
                <a:rPr lang="fr-FR" sz="2800" dirty="0" smtClean="0">
                  <a:solidFill>
                    <a:srgbClr val="585858"/>
                  </a:solidFill>
                </a:rPr>
                <a:t>e </a:t>
              </a:r>
              <a:r>
                <a:rPr lang="fr-FR" sz="2800" dirty="0">
                  <a:solidFill>
                    <a:srgbClr val="585858"/>
                  </a:solidFill>
                </a:rPr>
                <a:t>passage de l’idée à la réalisation est trop souvent fatal à </a:t>
              </a:r>
              <a:r>
                <a:rPr lang="fr-FR" sz="2800" dirty="0" smtClean="0">
                  <a:solidFill>
                    <a:srgbClr val="585858"/>
                  </a:solidFill>
                </a:rPr>
                <a:t>l’idée.</a:t>
              </a:r>
              <a:endParaRPr lang="fr-FR" sz="28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400" dirty="0">
                <a:solidFill>
                  <a:srgbClr val="585858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endParaRPr lang="fr-FR" sz="1600" dirty="0">
                <a:solidFill>
                  <a:srgbClr val="585858"/>
                </a:solidFill>
              </a:endParaRPr>
            </a:p>
          </p:txBody>
        </p:sp>
        <p:pic>
          <p:nvPicPr>
            <p:cNvPr id="16405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1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210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1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76" y="3906953"/>
            <a:ext cx="236781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94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8200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4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7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5"/>
          <p:cNvGrpSpPr>
            <a:grpSpLocks/>
          </p:cNvGrpSpPr>
          <p:nvPr/>
        </p:nvGrpSpPr>
        <p:grpSpPr bwMode="auto">
          <a:xfrm>
            <a:off x="2246312" y="371475"/>
            <a:ext cx="6718175" cy="5710238"/>
            <a:chOff x="1415" y="234"/>
            <a:chExt cx="4009" cy="3597"/>
          </a:xfrm>
        </p:grpSpPr>
        <p:sp>
          <p:nvSpPr>
            <p:cNvPr id="8212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400" b="1" dirty="0" smtClean="0">
                  <a:solidFill>
                    <a:srgbClr val="0F3E5A"/>
                  </a:solidFill>
                </a:rPr>
                <a:t>UN PROCESSUS VRAIMENT PAS COMME LES AUTRES : NOS EXPERIMENTATIONS</a:t>
              </a:r>
              <a:endParaRPr lang="fr-FR" sz="2400" b="1" dirty="0">
                <a:solidFill>
                  <a:srgbClr val="0F3E5A"/>
                </a:solidFill>
              </a:endParaRPr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 smtClean="0">
                  <a:solidFill>
                    <a:srgbClr val="132F5D"/>
                  </a:solidFill>
                </a:rPr>
                <a:t>L</a:t>
              </a:r>
              <a:r>
                <a:rPr lang="fr-FR" sz="2400" dirty="0" smtClean="0">
                  <a:solidFill>
                    <a:srgbClr val="585858"/>
                  </a:solidFill>
                </a:rPr>
                <a:t>’innovation </a:t>
              </a:r>
              <a:r>
                <a:rPr lang="fr-FR" sz="2400" dirty="0">
                  <a:solidFill>
                    <a:srgbClr val="585858"/>
                  </a:solidFill>
                </a:rPr>
                <a:t>« dans les textes </a:t>
              </a:r>
              <a:r>
                <a:rPr lang="fr-FR" sz="2400" dirty="0" smtClean="0">
                  <a:solidFill>
                    <a:srgbClr val="585858"/>
                  </a:solidFill>
                </a:rPr>
                <a:t>»</a:t>
              </a:r>
            </a:p>
            <a:p>
              <a:pPr algn="just">
                <a:spcBef>
                  <a:spcPct val="20000"/>
                </a:spcBef>
              </a:pPr>
              <a:endParaRPr lang="fr-FR" sz="1000" dirty="0">
                <a:solidFill>
                  <a:srgbClr val="585858"/>
                </a:solidFill>
              </a:endParaRP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400" dirty="0">
                  <a:solidFill>
                    <a:srgbClr val="585858"/>
                  </a:solidFill>
                </a:rPr>
                <a:t>Janvier 2011 : « Conjuguons innovation et continuité »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400" dirty="0">
                  <a:solidFill>
                    <a:srgbClr val="585858"/>
                  </a:solidFill>
                </a:rPr>
                <a:t>Février 2012 : « Inventons notre avenir »</a:t>
              </a:r>
            </a:p>
            <a:p>
              <a:pPr marL="360363" algn="just">
                <a:spcBef>
                  <a:spcPct val="20000"/>
                </a:spcBef>
              </a:pPr>
              <a:r>
                <a:rPr lang="fr-FR" sz="2400" dirty="0" smtClean="0">
                  <a:solidFill>
                    <a:srgbClr val="585858"/>
                  </a:solidFill>
                </a:rPr>
                <a:t>«</a:t>
              </a:r>
              <a:r>
                <a:rPr lang="fr-FR" sz="2400" dirty="0">
                  <a:solidFill>
                    <a:srgbClr val="585858"/>
                  </a:solidFill>
                </a:rPr>
                <a:t> La meilleure façon de prédire l’avenir c’est de le créer</a:t>
              </a:r>
              <a:r>
                <a:rPr lang="fr-FR" sz="2400" dirty="0" smtClean="0">
                  <a:solidFill>
                    <a:srgbClr val="585858"/>
                  </a:solidFill>
                </a:rPr>
                <a:t>»</a:t>
              </a:r>
            </a:p>
            <a:p>
              <a:pPr algn="just">
                <a:spcBef>
                  <a:spcPct val="20000"/>
                </a:spcBef>
              </a:pPr>
              <a:endParaRPr lang="fr-FR" sz="24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>
                  <a:solidFill>
                    <a:srgbClr val="132F5D"/>
                  </a:solidFill>
                </a:rPr>
                <a:t>L</a:t>
              </a:r>
              <a:r>
                <a:rPr lang="fr-FR" sz="2400" dirty="0">
                  <a:solidFill>
                    <a:srgbClr val="585858"/>
                  </a:solidFill>
                </a:rPr>
                <a:t>’innovation dans les faits</a:t>
              </a:r>
            </a:p>
            <a:p>
              <a:pPr algn="just">
                <a:spcBef>
                  <a:spcPct val="20000"/>
                </a:spcBef>
              </a:pPr>
              <a:endParaRPr lang="fr-FR" sz="2000" dirty="0">
                <a:solidFill>
                  <a:srgbClr val="585858"/>
                </a:solidFill>
              </a:endParaRPr>
            </a:p>
          </p:txBody>
        </p:sp>
        <p:pic>
          <p:nvPicPr>
            <p:cNvPr id="8214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2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252"/>
              <a:ext cx="14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2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5083720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30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8200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4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7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5"/>
          <p:cNvGrpSpPr>
            <a:grpSpLocks/>
          </p:cNvGrpSpPr>
          <p:nvPr/>
        </p:nvGrpSpPr>
        <p:grpSpPr bwMode="auto">
          <a:xfrm>
            <a:off x="2281503" y="371475"/>
            <a:ext cx="6682984" cy="5710238"/>
            <a:chOff x="1436" y="234"/>
            <a:chExt cx="3988" cy="3597"/>
          </a:xfrm>
        </p:grpSpPr>
        <p:sp>
          <p:nvSpPr>
            <p:cNvPr id="8212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800" b="1" dirty="0" smtClean="0">
                  <a:solidFill>
                    <a:srgbClr val="0F3E5A"/>
                  </a:solidFill>
                </a:rPr>
                <a:t>2011 : LES PREMIERS ESSAIS</a:t>
              </a:r>
              <a:endParaRPr lang="fr-FR" sz="2800" b="1" dirty="0">
                <a:solidFill>
                  <a:srgbClr val="0F3E5A"/>
                </a:solidFill>
              </a:endParaRPr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 smtClean="0">
                  <a:solidFill>
                    <a:srgbClr val="132F5D"/>
                  </a:solidFill>
                </a:rPr>
                <a:t>J</a:t>
              </a:r>
              <a:r>
                <a:rPr lang="fr-FR" sz="2400" dirty="0" smtClean="0">
                  <a:solidFill>
                    <a:srgbClr val="585858"/>
                  </a:solidFill>
                </a:rPr>
                <a:t>anvier </a:t>
              </a:r>
              <a:r>
                <a:rPr lang="fr-FR" sz="2400" dirty="0">
                  <a:solidFill>
                    <a:srgbClr val="585858"/>
                  </a:solidFill>
                </a:rPr>
                <a:t>2011</a:t>
              </a:r>
            </a:p>
            <a:p>
              <a:pPr algn="just">
                <a:spcBef>
                  <a:spcPct val="20000"/>
                </a:spcBef>
              </a:pPr>
              <a:endParaRPr lang="fr-FR" sz="1000" dirty="0">
                <a:solidFill>
                  <a:srgbClr val="585858"/>
                </a:solidFill>
              </a:endParaRP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400" dirty="0" smtClean="0">
                  <a:solidFill>
                    <a:srgbClr val="585858"/>
                  </a:solidFill>
                </a:rPr>
                <a:t>Conférence </a:t>
              </a:r>
              <a:r>
                <a:rPr lang="fr-FR" sz="2400" dirty="0">
                  <a:solidFill>
                    <a:srgbClr val="585858"/>
                  </a:solidFill>
                </a:rPr>
                <a:t>: Comment devenir encore plus créatif pour innover 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400" dirty="0" smtClean="0">
                  <a:solidFill>
                    <a:srgbClr val="585858"/>
                  </a:solidFill>
                </a:rPr>
                <a:t>Exercice </a:t>
              </a:r>
              <a:r>
                <a:rPr lang="fr-FR" sz="2400" dirty="0">
                  <a:solidFill>
                    <a:srgbClr val="585858"/>
                  </a:solidFill>
                </a:rPr>
                <a:t>de la pince à </a:t>
              </a:r>
              <a:r>
                <a:rPr lang="fr-FR" sz="2400" dirty="0" smtClean="0">
                  <a:solidFill>
                    <a:srgbClr val="585858"/>
                  </a:solidFill>
                </a:rPr>
                <a:t>linge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endParaRPr lang="fr-FR" sz="2400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>
                  <a:solidFill>
                    <a:srgbClr val="132F5D"/>
                  </a:solidFill>
                </a:rPr>
                <a:t>M</a:t>
              </a:r>
              <a:r>
                <a:rPr lang="fr-FR" sz="2400" dirty="0">
                  <a:solidFill>
                    <a:srgbClr val="585858"/>
                  </a:solidFill>
                </a:rPr>
                <a:t>ars 2011 : lancement de la </a:t>
              </a:r>
              <a:r>
                <a:rPr lang="fr-FR" sz="2400" dirty="0" smtClean="0">
                  <a:solidFill>
                    <a:srgbClr val="585858"/>
                  </a:solidFill>
                </a:rPr>
                <a:t>«Quinzaine </a:t>
              </a:r>
              <a:r>
                <a:rPr lang="fr-FR" sz="2400" dirty="0">
                  <a:solidFill>
                    <a:srgbClr val="585858"/>
                  </a:solidFill>
                </a:rPr>
                <a:t>de </a:t>
              </a:r>
              <a:r>
                <a:rPr lang="fr-FR" sz="2400" dirty="0" smtClean="0">
                  <a:solidFill>
                    <a:srgbClr val="585858"/>
                  </a:solidFill>
                </a:rPr>
                <a:t>l’Innovation»</a:t>
              </a:r>
            </a:p>
            <a:p>
              <a:pPr algn="just">
                <a:spcBef>
                  <a:spcPct val="20000"/>
                </a:spcBef>
              </a:pPr>
              <a:endParaRPr lang="fr-FR" sz="1000" dirty="0">
                <a:solidFill>
                  <a:srgbClr val="585858"/>
                </a:solidFill>
              </a:endParaRP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400" dirty="0">
                  <a:solidFill>
                    <a:srgbClr val="585858"/>
                  </a:solidFill>
                </a:rPr>
                <a:t>ID Box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400" dirty="0">
                  <a:solidFill>
                    <a:srgbClr val="585858"/>
                  </a:solidFill>
                </a:rPr>
                <a:t>Concours </a:t>
              </a:r>
              <a:r>
                <a:rPr lang="fr-FR" sz="2400" dirty="0" smtClean="0">
                  <a:solidFill>
                    <a:srgbClr val="585858"/>
                  </a:solidFill>
                </a:rPr>
                <a:t>«Les </a:t>
              </a:r>
              <a:r>
                <a:rPr lang="fr-FR" sz="2400" dirty="0">
                  <a:solidFill>
                    <a:srgbClr val="585858"/>
                  </a:solidFill>
                </a:rPr>
                <a:t>Signatures </a:t>
              </a:r>
              <a:r>
                <a:rPr lang="fr-FR" sz="2400" dirty="0" smtClean="0">
                  <a:solidFill>
                    <a:srgbClr val="585858"/>
                  </a:solidFill>
                </a:rPr>
                <a:t>2011» </a:t>
              </a:r>
              <a:r>
                <a:rPr lang="fr-FR" sz="2400" dirty="0">
                  <a:solidFill>
                    <a:srgbClr val="585858"/>
                  </a:solidFill>
                </a:rPr>
                <a:t>avec jury </a:t>
              </a:r>
              <a:r>
                <a:rPr lang="fr-FR" sz="2400" dirty="0" smtClean="0">
                  <a:solidFill>
                    <a:srgbClr val="585858"/>
                  </a:solidFill>
                </a:rPr>
                <a:t>interne </a:t>
              </a:r>
              <a:endParaRPr lang="fr-FR" sz="24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000" dirty="0">
                <a:solidFill>
                  <a:srgbClr val="585858"/>
                </a:solidFill>
              </a:endParaRPr>
            </a:p>
          </p:txBody>
        </p:sp>
        <p:pic>
          <p:nvPicPr>
            <p:cNvPr id="8214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2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" y="1066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2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20" y="3997380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01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8200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4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7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5"/>
          <p:cNvGrpSpPr>
            <a:grpSpLocks/>
          </p:cNvGrpSpPr>
          <p:nvPr/>
        </p:nvGrpSpPr>
        <p:grpSpPr bwMode="auto">
          <a:xfrm>
            <a:off x="2281503" y="371474"/>
            <a:ext cx="6682984" cy="6062663"/>
            <a:chOff x="1436" y="234"/>
            <a:chExt cx="3988" cy="3597"/>
          </a:xfrm>
        </p:grpSpPr>
        <p:sp>
          <p:nvSpPr>
            <p:cNvPr id="8212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86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400" b="1" dirty="0" smtClean="0">
                  <a:solidFill>
                    <a:srgbClr val="0F3E5A"/>
                  </a:solidFill>
                </a:rPr>
                <a:t>2012 : LA POURSUITE DE NOS EXPERIMENTATIONS</a:t>
              </a:r>
              <a:endParaRPr lang="fr-FR" sz="2400" b="1" dirty="0">
                <a:solidFill>
                  <a:srgbClr val="0F3E5A"/>
                </a:solidFill>
              </a:endParaRPr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b="1" dirty="0" smtClean="0">
                  <a:solidFill>
                    <a:srgbClr val="132F5D"/>
                  </a:solidFill>
                </a:rPr>
                <a:t>O</a:t>
              </a:r>
              <a:r>
                <a:rPr lang="fr-FR" dirty="0" smtClean="0">
                  <a:solidFill>
                    <a:srgbClr val="585858"/>
                  </a:solidFill>
                </a:rPr>
                <a:t>bjectif </a:t>
              </a:r>
              <a:r>
                <a:rPr lang="fr-FR" dirty="0">
                  <a:solidFill>
                    <a:srgbClr val="585858"/>
                  </a:solidFill>
                </a:rPr>
                <a:t>: Janvier </a:t>
              </a:r>
              <a:r>
                <a:rPr lang="fr-FR" dirty="0" smtClean="0">
                  <a:solidFill>
                    <a:srgbClr val="585858"/>
                  </a:solidFill>
                </a:rPr>
                <a:t>2012</a:t>
              </a:r>
              <a:endParaRPr lang="fr-FR" dirty="0">
                <a:solidFill>
                  <a:srgbClr val="585858"/>
                </a:solidFill>
              </a:endParaRP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 smtClean="0">
                  <a:solidFill>
                    <a:srgbClr val="585858"/>
                  </a:solidFill>
                </a:rPr>
                <a:t>Formation </a:t>
              </a:r>
              <a:r>
                <a:rPr lang="fr-FR" dirty="0">
                  <a:solidFill>
                    <a:srgbClr val="585858"/>
                  </a:solidFill>
                </a:rPr>
                <a:t>de 12 animateurs au scénario-planning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>
                  <a:solidFill>
                    <a:srgbClr val="585858"/>
                  </a:solidFill>
                </a:rPr>
                <a:t>Objectifs : animer les ateliers de février et devenir les relais de la </a:t>
              </a:r>
              <a:r>
                <a:rPr lang="fr-FR" dirty="0" smtClean="0">
                  <a:solidFill>
                    <a:srgbClr val="585858"/>
                  </a:solidFill>
                </a:rPr>
                <a:t>démarche</a:t>
              </a:r>
            </a:p>
            <a:p>
              <a:pPr algn="just">
                <a:spcBef>
                  <a:spcPct val="20000"/>
                </a:spcBef>
              </a:pP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b="1" dirty="0">
                  <a:solidFill>
                    <a:srgbClr val="132F5D"/>
                  </a:solidFill>
                </a:rPr>
                <a:t>F</a:t>
              </a:r>
              <a:r>
                <a:rPr lang="fr-FR" dirty="0">
                  <a:solidFill>
                    <a:srgbClr val="585858"/>
                  </a:solidFill>
                </a:rPr>
                <a:t>évrier 2012 :</a:t>
              </a:r>
            </a:p>
            <a:p>
              <a:pPr marL="285750" indent="-28575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>
                  <a:solidFill>
                    <a:srgbClr val="585858"/>
                  </a:solidFill>
                </a:rPr>
                <a:t>Conférence Prospective et Innovation</a:t>
              </a:r>
            </a:p>
            <a:p>
              <a:pPr marL="742950" lvl="1" indent="-285750" algn="just">
                <a:spcBef>
                  <a:spcPct val="20000"/>
                </a:spcBef>
                <a:buBlip>
                  <a:blip r:embed="rId12"/>
                </a:buBlip>
              </a:pPr>
              <a:r>
                <a:rPr lang="fr-FR" dirty="0" smtClean="0">
                  <a:solidFill>
                    <a:srgbClr val="585858"/>
                  </a:solidFill>
                </a:rPr>
                <a:t>La </a:t>
              </a:r>
              <a:r>
                <a:rPr lang="fr-FR" dirty="0">
                  <a:solidFill>
                    <a:srgbClr val="585858"/>
                  </a:solidFill>
                </a:rPr>
                <a:t>prospective pour donner un sens à l’innovation</a:t>
              </a:r>
            </a:p>
            <a:p>
              <a:pPr marL="285750" indent="-28575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>
                  <a:solidFill>
                    <a:srgbClr val="585858"/>
                  </a:solidFill>
                </a:rPr>
                <a:t>Ateliers :  «Repérer les grandes tendances qui auront un impact sur notre métier dans 20 </a:t>
              </a:r>
              <a:r>
                <a:rPr lang="fr-FR" dirty="0" smtClean="0">
                  <a:solidFill>
                    <a:srgbClr val="585858"/>
                  </a:solidFill>
                </a:rPr>
                <a:t>ans» </a:t>
              </a:r>
              <a:endParaRPr lang="fr-FR" dirty="0">
                <a:solidFill>
                  <a:srgbClr val="585858"/>
                </a:solidFill>
              </a:endParaRPr>
            </a:p>
            <a:p>
              <a:pPr marL="742950" lvl="1" indent="-285750" algn="just">
                <a:spcBef>
                  <a:spcPct val="20000"/>
                </a:spcBef>
                <a:buBlip>
                  <a:blip r:embed="rId12"/>
                </a:buBlip>
              </a:pPr>
              <a:r>
                <a:rPr lang="fr-FR" dirty="0">
                  <a:solidFill>
                    <a:srgbClr val="585858"/>
                  </a:solidFill>
                </a:rPr>
                <a:t>Pour préparer l’ID Box 2012</a:t>
              </a:r>
            </a:p>
            <a:p>
              <a:pPr marL="742950" lvl="1" indent="-285750" algn="just">
                <a:spcBef>
                  <a:spcPct val="20000"/>
                </a:spcBef>
                <a:buBlip>
                  <a:blip r:embed="rId12"/>
                </a:buBlip>
              </a:pPr>
              <a:r>
                <a:rPr lang="fr-FR" dirty="0">
                  <a:solidFill>
                    <a:srgbClr val="585858"/>
                  </a:solidFill>
                </a:rPr>
                <a:t>Pour dégager nos axes de travail et d’innovation</a:t>
              </a:r>
            </a:p>
            <a:p>
              <a:pPr algn="just">
                <a:spcBef>
                  <a:spcPct val="20000"/>
                </a:spcBef>
              </a:pPr>
              <a:endParaRPr lang="fr-FR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b="1" dirty="0">
                  <a:solidFill>
                    <a:srgbClr val="132F5D"/>
                  </a:solidFill>
                </a:rPr>
                <a:t>M</a:t>
              </a:r>
              <a:r>
                <a:rPr lang="fr-FR" dirty="0">
                  <a:solidFill>
                    <a:srgbClr val="585858"/>
                  </a:solidFill>
                </a:rPr>
                <a:t>ars </a:t>
              </a:r>
              <a:r>
                <a:rPr lang="fr-FR" dirty="0" smtClean="0">
                  <a:solidFill>
                    <a:srgbClr val="585858"/>
                  </a:solidFill>
                </a:rPr>
                <a:t>à Juin 2012</a:t>
              </a:r>
              <a:endParaRPr lang="fr-FR" dirty="0">
                <a:solidFill>
                  <a:srgbClr val="585858"/>
                </a:solidFill>
              </a:endParaRP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 smtClean="0">
                  <a:solidFill>
                    <a:srgbClr val="585858"/>
                  </a:solidFill>
                </a:rPr>
                <a:t>Les Signatures 2012 </a:t>
              </a: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000" dirty="0">
                <a:solidFill>
                  <a:srgbClr val="585858"/>
                </a:solidFill>
              </a:endParaRPr>
            </a:p>
          </p:txBody>
        </p:sp>
        <p:pic>
          <p:nvPicPr>
            <p:cNvPr id="8214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3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" y="980"/>
              <a:ext cx="14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3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52" y="3224028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3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803800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58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8200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4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7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5"/>
          <p:cNvGrpSpPr>
            <a:grpSpLocks/>
          </p:cNvGrpSpPr>
          <p:nvPr/>
        </p:nvGrpSpPr>
        <p:grpSpPr bwMode="auto">
          <a:xfrm>
            <a:off x="2281503" y="371474"/>
            <a:ext cx="6682984" cy="6062663"/>
            <a:chOff x="1436" y="234"/>
            <a:chExt cx="3988" cy="3597"/>
          </a:xfrm>
        </p:grpSpPr>
        <p:sp>
          <p:nvSpPr>
            <p:cNvPr id="8212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861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400" b="1" dirty="0" smtClean="0">
                  <a:solidFill>
                    <a:srgbClr val="0F3E5A"/>
                  </a:solidFill>
                </a:rPr>
                <a:t>BIENFAITS ET ECUEILS DE NOTRE DEMARCHE</a:t>
              </a:r>
              <a:endParaRPr lang="fr-FR" sz="2400" b="1" dirty="0">
                <a:solidFill>
                  <a:srgbClr val="0F3E5A"/>
                </a:solidFill>
              </a:endParaRPr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b="1" dirty="0" smtClean="0">
                  <a:solidFill>
                    <a:srgbClr val="132F5D"/>
                  </a:solidFill>
                </a:rPr>
                <a:t>L</a:t>
              </a:r>
              <a:r>
                <a:rPr lang="fr-FR" dirty="0" smtClean="0">
                  <a:solidFill>
                    <a:srgbClr val="585858"/>
                  </a:solidFill>
                </a:rPr>
                <a:t>es résultats de l’ID BOX 2011</a:t>
              </a: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b="1" dirty="0" smtClean="0">
                  <a:solidFill>
                    <a:srgbClr val="132F5D"/>
                  </a:solidFill>
                </a:rPr>
                <a:t>L</a:t>
              </a:r>
              <a:r>
                <a:rPr lang="fr-FR" dirty="0" smtClean="0">
                  <a:solidFill>
                    <a:srgbClr val="585858"/>
                  </a:solidFill>
                </a:rPr>
                <a:t>es </a:t>
              </a:r>
              <a:r>
                <a:rPr lang="fr-FR" dirty="0">
                  <a:solidFill>
                    <a:srgbClr val="585858"/>
                  </a:solidFill>
                </a:rPr>
                <a:t>Signatures 2011 et 2012</a:t>
              </a:r>
            </a:p>
            <a:p>
              <a:pPr marL="285750" indent="-28575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 smtClean="0">
                  <a:solidFill>
                    <a:srgbClr val="585858"/>
                  </a:solidFill>
                </a:rPr>
                <a:t>De </a:t>
              </a:r>
              <a:r>
                <a:rPr lang="fr-FR" dirty="0">
                  <a:solidFill>
                    <a:srgbClr val="585858"/>
                  </a:solidFill>
                </a:rPr>
                <a:t>grands moments de convivialité lors de la remise des trophées</a:t>
              </a:r>
            </a:p>
            <a:p>
              <a:pPr marL="285750" indent="-28575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>
                  <a:solidFill>
                    <a:srgbClr val="585858"/>
                  </a:solidFill>
                </a:rPr>
                <a:t>Des protestations par rapport à la charge de travail </a:t>
              </a:r>
              <a:r>
                <a:rPr lang="fr-FR" dirty="0" smtClean="0">
                  <a:solidFill>
                    <a:srgbClr val="585858"/>
                  </a:solidFill>
                </a:rPr>
                <a:t>générée</a:t>
              </a:r>
            </a:p>
            <a:p>
              <a:pPr marL="285750" indent="-28575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dirty="0" smtClean="0">
                  <a:solidFill>
                    <a:srgbClr val="585858"/>
                  </a:solidFill>
                </a:rPr>
                <a:t>Aucune </a:t>
              </a:r>
              <a:r>
                <a:rPr lang="fr-FR" dirty="0">
                  <a:solidFill>
                    <a:srgbClr val="585858"/>
                  </a:solidFill>
                </a:rPr>
                <a:t>innovation produite à ce </a:t>
              </a:r>
              <a:r>
                <a:rPr lang="fr-FR" dirty="0" smtClean="0">
                  <a:solidFill>
                    <a:srgbClr val="585858"/>
                  </a:solidFill>
                </a:rPr>
                <a:t>jour</a:t>
              </a:r>
              <a:endParaRPr lang="fr-FR" sz="20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000" dirty="0">
                <a:solidFill>
                  <a:srgbClr val="585858"/>
                </a:solidFill>
              </a:endParaRPr>
            </a:p>
          </p:txBody>
        </p:sp>
        <p:pic>
          <p:nvPicPr>
            <p:cNvPr id="8214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2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" y="980"/>
              <a:ext cx="14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2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52" y="4579664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863137"/>
              </p:ext>
            </p:extLst>
          </p:nvPr>
        </p:nvGraphicFramePr>
        <p:xfrm>
          <a:off x="3419872" y="2305680"/>
          <a:ext cx="4176464" cy="148336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41764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180 idées produites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15 thématiques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3 projets</a:t>
                      </a:r>
                      <a:r>
                        <a:rPr lang="fr-FR" b="1" baseline="0" dirty="0" smtClean="0">
                          <a:solidFill>
                            <a:srgbClr val="C00000"/>
                          </a:solidFill>
                        </a:rPr>
                        <a:t> poursuivis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1 lancement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90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16392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96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8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99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1" name="Group 25"/>
          <p:cNvGrpSpPr>
            <a:grpSpLocks/>
          </p:cNvGrpSpPr>
          <p:nvPr/>
        </p:nvGrpSpPr>
        <p:grpSpPr bwMode="auto">
          <a:xfrm>
            <a:off x="2247163" y="371475"/>
            <a:ext cx="6592034" cy="5710238"/>
            <a:chOff x="1415" y="234"/>
            <a:chExt cx="4009" cy="3597"/>
          </a:xfrm>
        </p:grpSpPr>
        <p:sp>
          <p:nvSpPr>
            <p:cNvPr id="16403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800" b="1" dirty="0" smtClean="0">
                  <a:solidFill>
                    <a:srgbClr val="0F3E5A"/>
                  </a:solidFill>
                </a:rPr>
                <a:t>LES PROJETS 2013</a:t>
              </a:r>
              <a:endParaRPr lang="fr-FR" sz="2800" b="1" dirty="0">
                <a:solidFill>
                  <a:srgbClr val="0F3E5A"/>
                </a:solidFill>
              </a:endParaRPr>
            </a:p>
          </p:txBody>
        </p:sp>
        <p:sp>
          <p:nvSpPr>
            <p:cNvPr id="16404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endParaRPr lang="fr-FR" sz="11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800" b="1" dirty="0" smtClean="0">
                  <a:solidFill>
                    <a:srgbClr val="132F5D"/>
                  </a:solidFill>
                </a:rPr>
                <a:t>I</a:t>
              </a:r>
              <a:r>
                <a:rPr lang="fr-FR" sz="2800" dirty="0" smtClean="0">
                  <a:solidFill>
                    <a:srgbClr val="585858"/>
                  </a:solidFill>
                </a:rPr>
                <a:t>D Box : 2</a:t>
              </a:r>
              <a:r>
                <a:rPr lang="fr-FR" sz="2800" baseline="30000" dirty="0" smtClean="0">
                  <a:solidFill>
                    <a:srgbClr val="585858"/>
                  </a:solidFill>
                </a:rPr>
                <a:t>ème</a:t>
              </a:r>
              <a:r>
                <a:rPr lang="fr-FR" sz="2800" dirty="0" smtClean="0">
                  <a:solidFill>
                    <a:srgbClr val="585858"/>
                  </a:solidFill>
                </a:rPr>
                <a:t> édition</a:t>
              </a:r>
              <a:endParaRPr lang="fr-FR" sz="2800" dirty="0">
                <a:solidFill>
                  <a:srgbClr val="585858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endParaRPr lang="fr-FR" sz="28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800" dirty="0" smtClean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8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800" b="1" dirty="0" smtClean="0">
                  <a:solidFill>
                    <a:srgbClr val="132F5D"/>
                  </a:solidFill>
                </a:rPr>
                <a:t>L</a:t>
              </a:r>
              <a:r>
                <a:rPr lang="fr-FR" sz="2800" dirty="0" smtClean="0">
                  <a:solidFill>
                    <a:srgbClr val="585858"/>
                  </a:solidFill>
                </a:rPr>
                <a:t>es Signatures : 3</a:t>
              </a:r>
              <a:r>
                <a:rPr lang="fr-FR" sz="2800" baseline="30000" dirty="0" smtClean="0">
                  <a:solidFill>
                    <a:srgbClr val="585858"/>
                  </a:solidFill>
                </a:rPr>
                <a:t>ème</a:t>
              </a:r>
              <a:r>
                <a:rPr lang="fr-FR" sz="2800" dirty="0" smtClean="0">
                  <a:solidFill>
                    <a:srgbClr val="585858"/>
                  </a:solidFill>
                </a:rPr>
                <a:t> édition</a:t>
              </a:r>
              <a:endParaRPr lang="fr-FR" sz="28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endParaRPr lang="fr-FR" sz="2400" dirty="0">
                <a:solidFill>
                  <a:srgbClr val="585858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endParaRPr lang="fr-FR" sz="1600" dirty="0">
                <a:solidFill>
                  <a:srgbClr val="585858"/>
                </a:solidFill>
              </a:endParaRPr>
            </a:p>
          </p:txBody>
        </p:sp>
        <p:pic>
          <p:nvPicPr>
            <p:cNvPr id="16405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1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210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1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76" y="4002013"/>
            <a:ext cx="236781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287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8200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 smtClean="0">
                <a:solidFill>
                  <a:srgbClr val="0F3E5A"/>
                </a:solidFill>
              </a:rPr>
              <a:t>2</a:t>
            </a:r>
            <a:endParaRPr lang="fr-FR" sz="3200" dirty="0">
              <a:solidFill>
                <a:srgbClr val="0F3E5A"/>
              </a:solidFill>
            </a:endParaRPr>
          </a:p>
        </p:txBody>
      </p:sp>
      <p:sp>
        <p:nvSpPr>
          <p:cNvPr id="8203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4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06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207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9" name="Group 25"/>
          <p:cNvGrpSpPr>
            <a:grpSpLocks/>
          </p:cNvGrpSpPr>
          <p:nvPr/>
        </p:nvGrpSpPr>
        <p:grpSpPr bwMode="auto">
          <a:xfrm>
            <a:off x="2246313" y="371475"/>
            <a:ext cx="6364288" cy="5710238"/>
            <a:chOff x="1415" y="234"/>
            <a:chExt cx="4009" cy="3597"/>
          </a:xfrm>
        </p:grpSpPr>
        <p:sp>
          <p:nvSpPr>
            <p:cNvPr id="8212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800" b="1" dirty="0" smtClean="0">
                  <a:solidFill>
                    <a:srgbClr val="0F3E5A"/>
                  </a:solidFill>
                </a:rPr>
                <a:t>LE GROUPE ARCADE</a:t>
              </a:r>
              <a:endParaRPr lang="fr-FR" sz="2800" b="1" dirty="0">
                <a:solidFill>
                  <a:srgbClr val="0F3E5A"/>
                </a:solidFill>
              </a:endParaRPr>
            </a:p>
          </p:txBody>
        </p:sp>
        <p:sp>
          <p:nvSpPr>
            <p:cNvPr id="8213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000" b="1" dirty="0" smtClean="0">
                  <a:solidFill>
                    <a:srgbClr val="132F5D"/>
                  </a:solidFill>
                </a:rPr>
                <a:t>N</a:t>
              </a:r>
              <a:r>
                <a:rPr lang="fr-FR" sz="2000" dirty="0" smtClean="0">
                  <a:solidFill>
                    <a:srgbClr val="585858"/>
                  </a:solidFill>
                </a:rPr>
                <a:t>ous </a:t>
              </a:r>
              <a:r>
                <a:rPr lang="fr-FR" sz="2000" dirty="0">
                  <a:solidFill>
                    <a:srgbClr val="585858"/>
                  </a:solidFill>
                </a:rPr>
                <a:t>gérons un patrimoine immobilier de près de 80 000 logements sociaux en France (croissance interne et externe forte</a:t>
              </a:r>
              <a:r>
                <a:rPr lang="fr-FR" sz="2000" dirty="0" smtClean="0">
                  <a:solidFill>
                    <a:srgbClr val="585858"/>
                  </a:solidFill>
                </a:rPr>
                <a:t>)</a:t>
              </a:r>
            </a:p>
            <a:p>
              <a:pPr algn="just">
                <a:spcBef>
                  <a:spcPct val="20000"/>
                </a:spcBef>
              </a:pPr>
              <a:endParaRPr lang="fr-FR" sz="20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000" b="1" dirty="0">
                  <a:solidFill>
                    <a:srgbClr val="132F5D"/>
                  </a:solidFill>
                </a:rPr>
                <a:t>E</a:t>
              </a:r>
              <a:r>
                <a:rPr lang="fr-FR" sz="2000" dirty="0">
                  <a:solidFill>
                    <a:srgbClr val="585858"/>
                  </a:solidFill>
                </a:rPr>
                <a:t>n 2011, 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000" dirty="0">
                  <a:solidFill>
                    <a:srgbClr val="585858"/>
                  </a:solidFill>
                </a:rPr>
                <a:t>3554 logements mis en chantier, en locatif et en accession (+ 43 % entre 2008 et 2011)</a:t>
              </a:r>
            </a:p>
            <a:p>
              <a:pPr marL="342900" indent="-342900" algn="just">
                <a:spcBef>
                  <a:spcPct val="20000"/>
                </a:spcBef>
                <a:buBlip>
                  <a:blip r:embed="rId11"/>
                </a:buBlip>
              </a:pPr>
              <a:r>
                <a:rPr lang="fr-FR" sz="2000" dirty="0">
                  <a:solidFill>
                    <a:srgbClr val="585858"/>
                  </a:solidFill>
                </a:rPr>
                <a:t>3261 logements </a:t>
              </a:r>
              <a:r>
                <a:rPr lang="fr-FR" sz="2000" dirty="0" smtClean="0">
                  <a:solidFill>
                    <a:srgbClr val="585858"/>
                  </a:solidFill>
                </a:rPr>
                <a:t>livrés</a:t>
              </a:r>
            </a:p>
            <a:p>
              <a:pPr algn="just">
                <a:spcBef>
                  <a:spcPct val="20000"/>
                </a:spcBef>
              </a:pPr>
              <a:endParaRPr lang="fr-FR" sz="20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000" b="1" dirty="0">
                  <a:solidFill>
                    <a:srgbClr val="132F5D"/>
                  </a:solidFill>
                </a:rPr>
                <a:t>N</a:t>
              </a:r>
              <a:r>
                <a:rPr lang="fr-FR" sz="2000" dirty="0">
                  <a:solidFill>
                    <a:srgbClr val="585858"/>
                  </a:solidFill>
                </a:rPr>
                <a:t>ous sommes 1257 collaborateurs à travers la </a:t>
              </a:r>
              <a:r>
                <a:rPr lang="fr-FR" sz="2000" dirty="0" smtClean="0">
                  <a:solidFill>
                    <a:srgbClr val="585858"/>
                  </a:solidFill>
                </a:rPr>
                <a:t>France</a:t>
              </a:r>
              <a:endParaRPr lang="fr-FR" sz="2000" dirty="0">
                <a:solidFill>
                  <a:srgbClr val="585858"/>
                </a:solidFill>
              </a:endParaRPr>
            </a:p>
          </p:txBody>
        </p:sp>
        <p:pic>
          <p:nvPicPr>
            <p:cNvPr id="8214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2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228"/>
              <a:ext cx="14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0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8211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2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3284984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2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68" y="5051596"/>
            <a:ext cx="2286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3961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1041400"/>
            <a:ext cx="1447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362200" y="382588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152F36"/>
              </a:solidFill>
              <a:ea typeface="ＭＳ Ｐゴシック" pitchFamily="-112" charset="-128"/>
            </a:endParaRPr>
          </a:p>
        </p:txBody>
      </p:sp>
      <p:sp>
        <p:nvSpPr>
          <p:cNvPr id="239622" name="Rectangle 16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700" smtClean="0">
              <a:solidFill>
                <a:srgbClr val="9D9D9D"/>
              </a:solidFill>
              <a:ea typeface="ＭＳ Ｐゴシック" pitchFamily="-112" charset="-128"/>
            </a:endParaRPr>
          </a:p>
        </p:txBody>
      </p:sp>
      <p:sp>
        <p:nvSpPr>
          <p:cNvPr id="239623" name="Rectangle 20"/>
          <p:cNvSpPr>
            <a:spLocks noChangeArrowheads="1"/>
          </p:cNvSpPr>
          <p:nvPr/>
        </p:nvSpPr>
        <p:spPr bwMode="auto">
          <a:xfrm>
            <a:off x="8382000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1400" smtClean="0">
                <a:solidFill>
                  <a:srgbClr val="0F3E5A"/>
                </a:solidFill>
                <a:ea typeface="ＭＳ Ｐゴシック" pitchFamily="-112" charset="-128"/>
              </a:rPr>
              <a:t>&gt;</a:t>
            </a:r>
            <a:endParaRPr lang="fr-FR" sz="3200" smtClean="0">
              <a:solidFill>
                <a:srgbClr val="0F3E5A"/>
              </a:solidFill>
              <a:ea typeface="ＭＳ Ｐゴシック" pitchFamily="-112" charset="-128"/>
            </a:endParaRPr>
          </a:p>
        </p:txBody>
      </p:sp>
      <p:sp>
        <p:nvSpPr>
          <p:cNvPr id="239624" name="Rectangle 21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800" dirty="0" smtClean="0">
                <a:solidFill>
                  <a:srgbClr val="0F3E5A"/>
                </a:solidFill>
                <a:ea typeface="ＭＳ Ｐゴシック" pitchFamily="-112" charset="-128"/>
              </a:rPr>
              <a:t>3</a:t>
            </a:r>
            <a:endParaRPr lang="fr-FR" sz="3200" dirty="0" smtClean="0">
              <a:solidFill>
                <a:srgbClr val="0F3E5A"/>
              </a:solidFill>
              <a:ea typeface="ＭＳ Ｐゴシック" pitchFamily="-112" charset="-128"/>
            </a:endParaRPr>
          </a:p>
        </p:txBody>
      </p:sp>
      <p:sp>
        <p:nvSpPr>
          <p:cNvPr id="239625" name="Line 22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239626" name="Picture 3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9627" name="AutoShape 33"/>
          <p:cNvSpPr>
            <a:spLocks noChangeArrowheads="1"/>
          </p:cNvSpPr>
          <p:nvPr/>
        </p:nvSpPr>
        <p:spPr bwMode="auto">
          <a:xfrm flipH="1">
            <a:off x="1058863" y="6096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39628" name="AutoShape 34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239630" name="Picture 36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1" name="Picture 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4400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9632" name="Rectangle 38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239633" name="AutoShape 39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pic>
        <p:nvPicPr>
          <p:cNvPr id="239634" name="Picture 40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5" name="Picture 41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438400" y="407988"/>
            <a:ext cx="63246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b="1" smtClean="0">
                <a:solidFill>
                  <a:srgbClr val="0F3E5A"/>
                </a:solidFill>
                <a:ea typeface="ＭＳ Ｐゴシック" pitchFamily="-112" charset="-128"/>
              </a:rPr>
              <a:t>L’ESPLANADE DU PIC ST LOUP, BEAULIEU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mtClean="0">
                <a:solidFill>
                  <a:srgbClr val="FF6600"/>
                </a:solidFill>
                <a:ea typeface="ＭＳ Ｐゴシック" pitchFamily="-112" charset="-128"/>
              </a:rPr>
              <a:t>20 LOGEMENTS LOCATIFS SOCIAUX</a:t>
            </a:r>
            <a:endParaRPr lang="fr-FR" sz="2000" smtClean="0">
              <a:solidFill>
                <a:srgbClr val="FF6600"/>
              </a:solidFill>
              <a:ea typeface="ＭＳ Ｐゴシック" pitchFamily="-112" charset="-128"/>
            </a:endParaRPr>
          </a:p>
          <a:p>
            <a:pPr fontAlgn="base">
              <a:lnSpc>
                <a:spcPct val="40000"/>
              </a:lnSpc>
              <a:spcBef>
                <a:spcPct val="20000"/>
              </a:spcBef>
              <a:spcAft>
                <a:spcPct val="0"/>
              </a:spcAft>
            </a:pPr>
            <a:endParaRPr lang="fr-FR" sz="3200" b="1" smtClean="0">
              <a:solidFill>
                <a:srgbClr val="E16B17"/>
              </a:solidFill>
              <a:ea typeface="ＭＳ Ｐゴシック" pitchFamily="-112" charset="-128"/>
            </a:endParaRPr>
          </a:p>
          <a:p>
            <a:pPr fontAlgn="base">
              <a:lnSpc>
                <a:spcPct val="40000"/>
              </a:lnSpc>
              <a:spcBef>
                <a:spcPct val="20000"/>
              </a:spcBef>
              <a:spcAft>
                <a:spcPct val="0"/>
              </a:spcAft>
            </a:pPr>
            <a:endParaRPr lang="fr-FR" smtClean="0">
              <a:solidFill>
                <a:srgbClr val="9D9D9D"/>
              </a:solidFill>
              <a:ea typeface="ＭＳ Ｐゴシック" pitchFamily="-112" charset="-128"/>
            </a:endParaRPr>
          </a:p>
        </p:txBody>
      </p:sp>
      <p:pic>
        <p:nvPicPr>
          <p:cNvPr id="23963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65772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637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16338"/>
            <a:ext cx="2590800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3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7788"/>
            <a:ext cx="9366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152400" y="588963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NOS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RÉALISATIONS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58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166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1041400"/>
            <a:ext cx="1447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362200" y="382588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152F36"/>
              </a:solidFill>
            </a:endParaRPr>
          </a:p>
        </p:txBody>
      </p:sp>
      <p:sp>
        <p:nvSpPr>
          <p:cNvPr id="241670" name="Rectangle 16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700" smtClean="0">
              <a:solidFill>
                <a:srgbClr val="9D9D9D"/>
              </a:solidFill>
            </a:endParaRPr>
          </a:p>
        </p:txBody>
      </p:sp>
      <p:sp>
        <p:nvSpPr>
          <p:cNvPr id="241671" name="Rectangle 20"/>
          <p:cNvSpPr>
            <a:spLocks noChangeArrowheads="1"/>
          </p:cNvSpPr>
          <p:nvPr/>
        </p:nvSpPr>
        <p:spPr bwMode="auto">
          <a:xfrm>
            <a:off x="8382000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1400" smtClean="0">
                <a:solidFill>
                  <a:srgbClr val="0F3E5A"/>
                </a:solidFill>
              </a:rPr>
              <a:t>&gt;</a:t>
            </a:r>
            <a:endParaRPr lang="fr-FR" sz="3200" smtClean="0">
              <a:solidFill>
                <a:srgbClr val="0F3E5A"/>
              </a:solidFill>
            </a:endParaRPr>
          </a:p>
        </p:txBody>
      </p:sp>
      <p:sp>
        <p:nvSpPr>
          <p:cNvPr id="241672" name="Rectangle 21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800" dirty="0" smtClean="0">
                <a:solidFill>
                  <a:srgbClr val="0F3E5A"/>
                </a:solidFill>
              </a:rPr>
              <a:t>4</a:t>
            </a:r>
            <a:endParaRPr lang="fr-FR" sz="3200" dirty="0" smtClean="0">
              <a:solidFill>
                <a:srgbClr val="0F3E5A"/>
              </a:solidFill>
            </a:endParaRPr>
          </a:p>
        </p:txBody>
      </p:sp>
      <p:sp>
        <p:nvSpPr>
          <p:cNvPr id="241673" name="Line 22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1674" name="Picture 3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1675" name="AutoShape 33"/>
          <p:cNvSpPr>
            <a:spLocks noChangeArrowheads="1"/>
          </p:cNvSpPr>
          <p:nvPr/>
        </p:nvSpPr>
        <p:spPr bwMode="auto">
          <a:xfrm flipH="1">
            <a:off x="1058863" y="6096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1676" name="AutoShape 34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1678" name="Picture 36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79" name="Picture 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4400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1680" name="Rectangle 38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1681" name="AutoShape 39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1682" name="Picture 40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83" name="Picture 41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1688" name="Group 24"/>
          <p:cNvGrpSpPr>
            <a:grpSpLocks/>
          </p:cNvGrpSpPr>
          <p:nvPr/>
        </p:nvGrpSpPr>
        <p:grpSpPr bwMode="auto">
          <a:xfrm>
            <a:off x="1905000" y="403225"/>
            <a:ext cx="6477000" cy="5692775"/>
            <a:chOff x="1200" y="254"/>
            <a:chExt cx="4080" cy="3586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536" y="254"/>
              <a:ext cx="3552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F3E5A"/>
                  </a:solidFill>
                </a:rPr>
                <a:t>COURS ST HÉLIER, RENNES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FF6600"/>
                  </a:solidFill>
                </a:rPr>
                <a:t>28 LOGEMENTS EN LOCATIF SOCIAL ET ACCESSION SOCIALE</a:t>
              </a:r>
              <a:endParaRPr lang="fr-FR" sz="2000" smtClean="0">
                <a:solidFill>
                  <a:srgbClr val="FF6600"/>
                </a:solidFill>
              </a:endParaRPr>
            </a:p>
            <a:p>
              <a:pPr fontAlgn="base">
                <a:lnSpc>
                  <a:spcPct val="4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fr-FR" sz="3200" b="1" smtClean="0">
                <a:solidFill>
                  <a:srgbClr val="E16B17"/>
                </a:solidFill>
              </a:endParaRPr>
            </a:p>
            <a:p>
              <a:pPr fontAlgn="base">
                <a:lnSpc>
                  <a:spcPct val="4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fr-FR" smtClean="0">
                <a:solidFill>
                  <a:srgbClr val="9D9D9D"/>
                </a:solidFill>
              </a:endParaRPr>
            </a:p>
          </p:txBody>
        </p:sp>
        <p:pic>
          <p:nvPicPr>
            <p:cNvPr id="241684" name="Picture 4" descr="ac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298"/>
              <a:ext cx="907" cy="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685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6" y="1056"/>
              <a:ext cx="2314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1686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" t="4301" r="2777" b="5132"/>
            <a:stretch>
              <a:fillRect/>
            </a:stretch>
          </p:blipFill>
          <p:spPr bwMode="auto">
            <a:xfrm>
              <a:off x="1200" y="2640"/>
              <a:ext cx="163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Rectangle 35"/>
          <p:cNvSpPr>
            <a:spLocks noChangeArrowheads="1"/>
          </p:cNvSpPr>
          <p:nvPr/>
        </p:nvSpPr>
        <p:spPr bwMode="auto">
          <a:xfrm>
            <a:off x="152400" y="588963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NOS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RÉALISATIONS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22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3715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1041400"/>
            <a:ext cx="1447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362200" y="382588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152F36"/>
              </a:solidFill>
            </a:endParaRPr>
          </a:p>
        </p:txBody>
      </p:sp>
      <p:sp>
        <p:nvSpPr>
          <p:cNvPr id="243718" name="Rectangle 16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700" smtClean="0">
              <a:solidFill>
                <a:srgbClr val="9D9D9D"/>
              </a:solidFill>
            </a:endParaRPr>
          </a:p>
        </p:txBody>
      </p:sp>
      <p:sp>
        <p:nvSpPr>
          <p:cNvPr id="243719" name="Rectangle 20"/>
          <p:cNvSpPr>
            <a:spLocks noChangeArrowheads="1"/>
          </p:cNvSpPr>
          <p:nvPr/>
        </p:nvSpPr>
        <p:spPr bwMode="auto">
          <a:xfrm>
            <a:off x="8382000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1400" smtClean="0">
                <a:solidFill>
                  <a:srgbClr val="0F3E5A"/>
                </a:solidFill>
              </a:rPr>
              <a:t>&gt;</a:t>
            </a:r>
            <a:endParaRPr lang="fr-FR" sz="3200" smtClean="0">
              <a:solidFill>
                <a:srgbClr val="0F3E5A"/>
              </a:solidFill>
            </a:endParaRPr>
          </a:p>
        </p:txBody>
      </p:sp>
      <p:sp>
        <p:nvSpPr>
          <p:cNvPr id="243720" name="Rectangle 21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800" dirty="0">
                <a:solidFill>
                  <a:srgbClr val="0F3E5A"/>
                </a:solidFill>
              </a:rPr>
              <a:t>5</a:t>
            </a:r>
            <a:endParaRPr lang="fr-FR" sz="3200" dirty="0" smtClean="0">
              <a:solidFill>
                <a:srgbClr val="0F3E5A"/>
              </a:solidFill>
            </a:endParaRPr>
          </a:p>
        </p:txBody>
      </p:sp>
      <p:sp>
        <p:nvSpPr>
          <p:cNvPr id="243721" name="Line 22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3722" name="Picture 3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23" name="AutoShape 33"/>
          <p:cNvSpPr>
            <a:spLocks noChangeArrowheads="1"/>
          </p:cNvSpPr>
          <p:nvPr/>
        </p:nvSpPr>
        <p:spPr bwMode="auto">
          <a:xfrm flipH="1">
            <a:off x="1058863" y="6096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3724" name="AutoShape 34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3726" name="Picture 36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7" name="Picture 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4400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3728" name="Rectangle 38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3729" name="AutoShape 39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3730" name="Picture 40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31" name="Picture 41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3735" name="Group 23"/>
          <p:cNvGrpSpPr>
            <a:grpSpLocks/>
          </p:cNvGrpSpPr>
          <p:nvPr/>
        </p:nvGrpSpPr>
        <p:grpSpPr bwMode="auto">
          <a:xfrm>
            <a:off x="2438400" y="431800"/>
            <a:ext cx="6324600" cy="4835525"/>
            <a:chOff x="1536" y="272"/>
            <a:chExt cx="3984" cy="3046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536" y="272"/>
              <a:ext cx="398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F3E5A"/>
                  </a:solidFill>
                </a:rPr>
                <a:t>ST DOULCHARD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FF6600"/>
                  </a:solidFill>
                </a:rPr>
                <a:t>21 LOGEMENTS LOCATIFS SOCIAUX</a:t>
              </a:r>
              <a:endParaRPr lang="fr-FR" sz="3200" b="1" smtClean="0">
                <a:solidFill>
                  <a:srgbClr val="FF6600"/>
                </a:solidFill>
              </a:endParaRPr>
            </a:p>
            <a:p>
              <a:pPr fontAlgn="base">
                <a:lnSpc>
                  <a:spcPct val="4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fr-FR" smtClean="0">
                <a:solidFill>
                  <a:srgbClr val="9D9D9D"/>
                </a:solidFill>
              </a:endParaRPr>
            </a:p>
          </p:txBody>
        </p:sp>
        <p:pic>
          <p:nvPicPr>
            <p:cNvPr id="243732" name="Picture 4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" r="1212"/>
            <a:stretch>
              <a:fillRect/>
            </a:stretch>
          </p:blipFill>
          <p:spPr bwMode="auto">
            <a:xfrm>
              <a:off x="1536" y="1684"/>
              <a:ext cx="3888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3733" name="Picture 58" descr="FranceLoire_logo+bl_rvb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" y="782"/>
              <a:ext cx="146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35"/>
          <p:cNvSpPr>
            <a:spLocks noChangeArrowheads="1"/>
          </p:cNvSpPr>
          <p:nvPr/>
        </p:nvSpPr>
        <p:spPr bwMode="auto">
          <a:xfrm>
            <a:off x="152400" y="588963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NOS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RÉALISATIONS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018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1041400"/>
            <a:ext cx="1447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362200" y="382588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152F36"/>
              </a:solidFill>
            </a:endParaRPr>
          </a:p>
        </p:txBody>
      </p:sp>
      <p:sp>
        <p:nvSpPr>
          <p:cNvPr id="245766" name="Rectangle 16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700" smtClean="0">
              <a:solidFill>
                <a:srgbClr val="9D9D9D"/>
              </a:solidFill>
            </a:endParaRPr>
          </a:p>
        </p:txBody>
      </p:sp>
      <p:sp>
        <p:nvSpPr>
          <p:cNvPr id="245767" name="Rectangle 20"/>
          <p:cNvSpPr>
            <a:spLocks noChangeArrowheads="1"/>
          </p:cNvSpPr>
          <p:nvPr/>
        </p:nvSpPr>
        <p:spPr bwMode="auto">
          <a:xfrm>
            <a:off x="8382000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1400" smtClean="0">
                <a:solidFill>
                  <a:srgbClr val="0F3E5A"/>
                </a:solidFill>
              </a:rPr>
              <a:t>&gt;</a:t>
            </a:r>
            <a:endParaRPr lang="fr-FR" sz="3200" smtClean="0">
              <a:solidFill>
                <a:srgbClr val="0F3E5A"/>
              </a:solidFill>
            </a:endParaRPr>
          </a:p>
        </p:txBody>
      </p:sp>
      <p:sp>
        <p:nvSpPr>
          <p:cNvPr id="245768" name="Rectangle 21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800" dirty="0">
                <a:solidFill>
                  <a:srgbClr val="0F3E5A"/>
                </a:solidFill>
              </a:rPr>
              <a:t>6</a:t>
            </a:r>
            <a:endParaRPr lang="fr-FR" sz="3200" dirty="0" smtClean="0">
              <a:solidFill>
                <a:srgbClr val="0F3E5A"/>
              </a:solidFill>
            </a:endParaRPr>
          </a:p>
        </p:txBody>
      </p:sp>
      <p:sp>
        <p:nvSpPr>
          <p:cNvPr id="245769" name="Line 22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5770" name="Picture 3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71" name="AutoShape 33"/>
          <p:cNvSpPr>
            <a:spLocks noChangeArrowheads="1"/>
          </p:cNvSpPr>
          <p:nvPr/>
        </p:nvSpPr>
        <p:spPr bwMode="auto">
          <a:xfrm flipH="1">
            <a:off x="1058863" y="6096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5772" name="AutoShape 34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5774" name="Picture 36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5" name="Picture 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4400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76" name="Rectangle 38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5777" name="AutoShape 39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5778" name="Picture 40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79" name="Picture 41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86" name="Group 26"/>
          <p:cNvGrpSpPr>
            <a:grpSpLocks/>
          </p:cNvGrpSpPr>
          <p:nvPr/>
        </p:nvGrpSpPr>
        <p:grpSpPr bwMode="auto">
          <a:xfrm>
            <a:off x="2133600" y="431800"/>
            <a:ext cx="6629400" cy="5668963"/>
            <a:chOff x="1344" y="272"/>
            <a:chExt cx="4176" cy="3571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536" y="272"/>
              <a:ext cx="398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F3E5A"/>
                  </a:solidFill>
                </a:rPr>
                <a:t>AVENUE DE ST OUEN, PARIS 17e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FF6600"/>
                  </a:solidFill>
                </a:rPr>
                <a:t>PENSION DE FAMILLE DE 30 STUDIOS</a:t>
              </a:r>
              <a:endParaRPr lang="fr-FR" sz="3200" b="1" smtClean="0">
                <a:solidFill>
                  <a:srgbClr val="FF6600"/>
                </a:solidFill>
              </a:endParaRPr>
            </a:p>
            <a:p>
              <a:pPr fontAlgn="base">
                <a:lnSpc>
                  <a:spcPct val="4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fr-FR" smtClean="0">
                <a:solidFill>
                  <a:srgbClr val="9D9D9D"/>
                </a:solidFill>
              </a:endParaRPr>
            </a:p>
          </p:txBody>
        </p:sp>
        <p:pic>
          <p:nvPicPr>
            <p:cNvPr id="24578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72"/>
              <a:ext cx="1386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81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912"/>
              <a:ext cx="1329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82" name="Picture 5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" y="1504"/>
              <a:ext cx="1310" cy="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83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935"/>
              <a:ext cx="771" cy="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784" name="Picture 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8" y="3399"/>
              <a:ext cx="532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tangle 35"/>
          <p:cNvSpPr>
            <a:spLocks noChangeArrowheads="1"/>
          </p:cNvSpPr>
          <p:nvPr/>
        </p:nvSpPr>
        <p:spPr bwMode="auto">
          <a:xfrm>
            <a:off x="152400" y="588963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NOS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RÉALISATIONS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68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781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1041400"/>
            <a:ext cx="1447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362200" y="382588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152F36"/>
              </a:solidFill>
            </a:endParaRPr>
          </a:p>
        </p:txBody>
      </p:sp>
      <p:sp>
        <p:nvSpPr>
          <p:cNvPr id="247814" name="Rectangle 16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700" smtClean="0">
              <a:solidFill>
                <a:srgbClr val="9D9D9D"/>
              </a:solidFill>
            </a:endParaRPr>
          </a:p>
        </p:txBody>
      </p:sp>
      <p:sp>
        <p:nvSpPr>
          <p:cNvPr id="247815" name="Rectangle 20"/>
          <p:cNvSpPr>
            <a:spLocks noChangeArrowheads="1"/>
          </p:cNvSpPr>
          <p:nvPr/>
        </p:nvSpPr>
        <p:spPr bwMode="auto">
          <a:xfrm>
            <a:off x="8382000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1400" smtClean="0">
                <a:solidFill>
                  <a:srgbClr val="0F3E5A"/>
                </a:solidFill>
              </a:rPr>
              <a:t>&gt;</a:t>
            </a:r>
            <a:endParaRPr lang="fr-FR" sz="3200" smtClean="0">
              <a:solidFill>
                <a:srgbClr val="0F3E5A"/>
              </a:solidFill>
            </a:endParaRPr>
          </a:p>
        </p:txBody>
      </p:sp>
      <p:sp>
        <p:nvSpPr>
          <p:cNvPr id="247816" name="Rectangle 21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800" dirty="0" smtClean="0">
                <a:solidFill>
                  <a:srgbClr val="0F3E5A"/>
                </a:solidFill>
              </a:rPr>
              <a:t>7</a:t>
            </a:r>
            <a:endParaRPr lang="fr-FR" sz="3200" dirty="0" smtClean="0">
              <a:solidFill>
                <a:srgbClr val="0F3E5A"/>
              </a:solidFill>
            </a:endParaRPr>
          </a:p>
        </p:txBody>
      </p:sp>
      <p:sp>
        <p:nvSpPr>
          <p:cNvPr id="247817" name="Line 22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7818" name="Picture 3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19" name="AutoShape 33"/>
          <p:cNvSpPr>
            <a:spLocks noChangeArrowheads="1"/>
          </p:cNvSpPr>
          <p:nvPr/>
        </p:nvSpPr>
        <p:spPr bwMode="auto">
          <a:xfrm flipH="1">
            <a:off x="1058863" y="6096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7820" name="AutoShape 34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7822" name="Picture 36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23" name="Picture 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4400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7824" name="Rectangle 38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7825" name="AutoShape 39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7826" name="Picture 40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27" name="Picture 41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7831" name="Group 23"/>
          <p:cNvGrpSpPr>
            <a:grpSpLocks/>
          </p:cNvGrpSpPr>
          <p:nvPr/>
        </p:nvGrpSpPr>
        <p:grpSpPr bwMode="auto">
          <a:xfrm>
            <a:off x="2438400" y="420688"/>
            <a:ext cx="6324600" cy="5570537"/>
            <a:chOff x="1536" y="265"/>
            <a:chExt cx="3984" cy="3509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536" y="265"/>
              <a:ext cx="398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F3E5A"/>
                  </a:solidFill>
                </a:rPr>
                <a:t>RUE DU KIOSQUE, DOUAI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FF6600"/>
                  </a:solidFill>
                </a:rPr>
                <a:t>BÉGUINAGE URBAIN DE 19 LOGEMENTS</a:t>
              </a:r>
              <a:endParaRPr lang="fr-FR" sz="3200" b="1" smtClean="0">
                <a:solidFill>
                  <a:srgbClr val="FF6600"/>
                </a:solidFill>
              </a:endParaRPr>
            </a:p>
            <a:p>
              <a:pPr fontAlgn="base">
                <a:lnSpc>
                  <a:spcPct val="4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fr-FR" smtClean="0">
                <a:solidFill>
                  <a:srgbClr val="9D9D9D"/>
                </a:solidFill>
              </a:endParaRPr>
            </a:p>
          </p:txBody>
        </p:sp>
        <p:pic>
          <p:nvPicPr>
            <p:cNvPr id="247828" name="Picture 54" descr="Norevi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816"/>
              <a:ext cx="834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829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434"/>
              <a:ext cx="31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7830" name="Rectangle 35"/>
          <p:cNvSpPr>
            <a:spLocks noChangeArrowheads="1"/>
          </p:cNvSpPr>
          <p:nvPr/>
        </p:nvSpPr>
        <p:spPr bwMode="auto">
          <a:xfrm>
            <a:off x="152400" y="588963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NOS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 smtClean="0">
                <a:solidFill>
                  <a:srgbClr val="FFFFFF"/>
                </a:solidFill>
              </a:rPr>
              <a:t>RÉALISATIONS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797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4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985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267200" y="1041400"/>
            <a:ext cx="1447800" cy="106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362200" y="382588"/>
            <a:ext cx="502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152F36"/>
              </a:solidFill>
            </a:endParaRPr>
          </a:p>
        </p:txBody>
      </p:sp>
      <p:sp>
        <p:nvSpPr>
          <p:cNvPr id="249862" name="Rectangle 16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700" smtClean="0">
              <a:solidFill>
                <a:srgbClr val="9D9D9D"/>
              </a:solidFill>
            </a:endParaRPr>
          </a:p>
        </p:txBody>
      </p:sp>
      <p:sp>
        <p:nvSpPr>
          <p:cNvPr id="249863" name="Rectangle 20"/>
          <p:cNvSpPr>
            <a:spLocks noChangeArrowheads="1"/>
          </p:cNvSpPr>
          <p:nvPr/>
        </p:nvSpPr>
        <p:spPr bwMode="auto">
          <a:xfrm>
            <a:off x="8382000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1400" smtClean="0">
                <a:solidFill>
                  <a:srgbClr val="0F3E5A"/>
                </a:solidFill>
              </a:rPr>
              <a:t>&gt;</a:t>
            </a:r>
            <a:endParaRPr lang="fr-FR" sz="3200" smtClean="0">
              <a:solidFill>
                <a:srgbClr val="0F3E5A"/>
              </a:solidFill>
            </a:endParaRPr>
          </a:p>
        </p:txBody>
      </p:sp>
      <p:sp>
        <p:nvSpPr>
          <p:cNvPr id="249864" name="Rectangle 21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fr-FR" sz="800" dirty="0" smtClean="0">
                <a:solidFill>
                  <a:srgbClr val="0F3E5A"/>
                </a:solidFill>
              </a:rPr>
              <a:t>8</a:t>
            </a:r>
            <a:endParaRPr lang="fr-FR" sz="3200" dirty="0" smtClean="0">
              <a:solidFill>
                <a:srgbClr val="0F3E5A"/>
              </a:solidFill>
            </a:endParaRPr>
          </a:p>
        </p:txBody>
      </p:sp>
      <p:sp>
        <p:nvSpPr>
          <p:cNvPr id="249865" name="Line 22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9866" name="Picture 3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67" name="AutoShape 33"/>
          <p:cNvSpPr>
            <a:spLocks noChangeArrowheads="1"/>
          </p:cNvSpPr>
          <p:nvPr/>
        </p:nvSpPr>
        <p:spPr bwMode="auto">
          <a:xfrm flipH="1">
            <a:off x="1058863" y="6096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9868" name="AutoShape 34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9870" name="Picture 36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1" name="Picture 37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4400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72" name="Rectangle 38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sp>
        <p:nvSpPr>
          <p:cNvPr id="249873" name="AutoShape 39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</a:endParaRPr>
          </a:p>
        </p:txBody>
      </p:sp>
      <p:pic>
        <p:nvPicPr>
          <p:cNvPr id="249874" name="Picture 40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75" name="Picture 41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879" name="Group 23"/>
          <p:cNvGrpSpPr>
            <a:grpSpLocks/>
          </p:cNvGrpSpPr>
          <p:nvPr/>
        </p:nvGrpSpPr>
        <p:grpSpPr bwMode="auto">
          <a:xfrm>
            <a:off x="2438400" y="431800"/>
            <a:ext cx="6324600" cy="5597525"/>
            <a:chOff x="1536" y="272"/>
            <a:chExt cx="3984" cy="3526"/>
          </a:xfrm>
        </p:grpSpPr>
        <p:sp>
          <p:nvSpPr>
            <p:cNvPr id="28681" name="Rectangle 9"/>
            <p:cNvSpPr>
              <a:spLocks noChangeArrowheads="1"/>
            </p:cNvSpPr>
            <p:nvPr/>
          </p:nvSpPr>
          <p:spPr bwMode="auto">
            <a:xfrm>
              <a:off x="1536" y="272"/>
              <a:ext cx="3984" cy="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b="1" smtClean="0">
                  <a:solidFill>
                    <a:srgbClr val="0F3E5A"/>
                  </a:solidFill>
                </a:rPr>
                <a:t>KALLISTOS, BÈGLES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fr-FR" smtClean="0">
                  <a:solidFill>
                    <a:srgbClr val="FF6600"/>
                  </a:solidFill>
                </a:rPr>
                <a:t>32 LOGEMENTS LOCATIFS SOCIAUX</a:t>
              </a:r>
              <a:endParaRPr lang="fr-FR" sz="3200" b="1" smtClean="0">
                <a:solidFill>
                  <a:srgbClr val="FF6600"/>
                </a:solidFill>
              </a:endParaRPr>
            </a:p>
            <a:p>
              <a:pPr fontAlgn="base">
                <a:lnSpc>
                  <a:spcPct val="40000"/>
                </a:lnSpc>
                <a:spcBef>
                  <a:spcPct val="20000"/>
                </a:spcBef>
                <a:spcAft>
                  <a:spcPct val="0"/>
                </a:spcAft>
              </a:pPr>
              <a:endParaRPr lang="fr-FR" smtClean="0">
                <a:solidFill>
                  <a:srgbClr val="9D9D9D"/>
                </a:solidFill>
              </a:endParaRPr>
            </a:p>
          </p:txBody>
        </p:sp>
        <p:pic>
          <p:nvPicPr>
            <p:cNvPr id="249876" name="Picture 5" descr="DSC_032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96"/>
              <a:ext cx="3762" cy="2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877" name="Picture 45" descr="mesoli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20"/>
              <a:ext cx="1068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9878" name="Rectangle 35"/>
          <p:cNvSpPr>
            <a:spLocks noChangeArrowheads="1"/>
          </p:cNvSpPr>
          <p:nvPr/>
        </p:nvSpPr>
        <p:spPr bwMode="auto">
          <a:xfrm>
            <a:off x="152400" y="588963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smtClean="0">
                <a:solidFill>
                  <a:srgbClr val="FFFFFF"/>
                </a:solidFill>
              </a:rPr>
              <a:t>NOS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smtClean="0">
                <a:solidFill>
                  <a:srgbClr val="FFFFFF"/>
                </a:solidFill>
              </a:rPr>
              <a:t>RÉALISATIONS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78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 preferRelativeResize="0">
            <a:picLocks noChangeAspect="1" noChangeArrowheads="1"/>
          </p:cNvPicPr>
          <p:nvPr/>
        </p:nvPicPr>
        <p:blipFill>
          <a:blip r:embed="rId3">
            <a:lum bright="4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b="850"/>
          <a:stretch>
            <a:fillRect/>
          </a:stretch>
        </p:blipFill>
        <p:spPr bwMode="auto">
          <a:xfrm>
            <a:off x="0" y="504825"/>
            <a:ext cx="2024063" cy="5786438"/>
          </a:xfrm>
          <a:prstGeom prst="rect">
            <a:avLst/>
          </a:prstGeom>
          <a:solidFill>
            <a:srgbClr val="11305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343400" y="1041400"/>
            <a:ext cx="1447800" cy="106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1</a:t>
            </a:r>
            <a:endParaRPr lang="fr-FR" smtClean="0">
              <a:solidFill>
                <a:schemeClr val="bg1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4191000" y="508000"/>
            <a:ext cx="304800" cy="990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 flipH="1">
            <a:off x="1030288" y="533400"/>
            <a:ext cx="1042987" cy="59436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1890713" y="381000"/>
            <a:ext cx="133350" cy="7620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6384925" y="6553200"/>
            <a:ext cx="2057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endParaRPr lang="fr-FR" sz="700">
              <a:solidFill>
                <a:srgbClr val="9D9D9D"/>
              </a:solidFill>
            </a:endParaRPr>
          </a:p>
        </p:txBody>
      </p:sp>
      <p:pic>
        <p:nvPicPr>
          <p:cNvPr id="16392" name="Picture 18" descr="Mac HD:FICHIERS:CA FREE:ARCADE:présentation JED:IMAGES:logo CPH gris.tif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6400800"/>
            <a:ext cx="6096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9"/>
          <p:cNvSpPr>
            <a:spLocks noChangeArrowheads="1"/>
          </p:cNvSpPr>
          <p:nvPr/>
        </p:nvSpPr>
        <p:spPr bwMode="auto">
          <a:xfrm>
            <a:off x="8385175" y="381000"/>
            <a:ext cx="22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1400">
                <a:solidFill>
                  <a:srgbClr val="0F3E5A"/>
                </a:solidFill>
              </a:rPr>
              <a:t>&gt;</a:t>
            </a:r>
            <a:endParaRPr lang="fr-FR" sz="3200">
              <a:solidFill>
                <a:srgbClr val="0F3E5A"/>
              </a:solidFill>
            </a:endParaRPr>
          </a:p>
        </p:txBody>
      </p:sp>
      <p:sp>
        <p:nvSpPr>
          <p:cNvPr id="16394" name="Rectangle 20"/>
          <p:cNvSpPr>
            <a:spLocks noChangeArrowheads="1"/>
          </p:cNvSpPr>
          <p:nvPr/>
        </p:nvSpPr>
        <p:spPr bwMode="auto">
          <a:xfrm>
            <a:off x="8534400" y="365125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305A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fr-FR" sz="800" dirty="0">
                <a:solidFill>
                  <a:srgbClr val="0F3E5A"/>
                </a:solidFill>
                <a:latin typeface="Arial" pitchFamily="34" charset="0"/>
                <a:cs typeface="Arial" pitchFamily="34" charset="0"/>
              </a:rPr>
              <a:t>9</a:t>
            </a:r>
            <a:endParaRPr lang="fr-FR" sz="3200" dirty="0">
              <a:solidFill>
                <a:srgbClr val="0F3E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5" name="Line 21"/>
          <p:cNvSpPr>
            <a:spLocks noChangeShapeType="1"/>
          </p:cNvSpPr>
          <p:nvPr/>
        </p:nvSpPr>
        <p:spPr bwMode="auto">
          <a:xfrm flipH="1">
            <a:off x="8304213" y="0"/>
            <a:ext cx="228600" cy="762000"/>
          </a:xfrm>
          <a:prstGeom prst="line">
            <a:avLst/>
          </a:prstGeom>
          <a:noFill/>
          <a:ln w="9525">
            <a:solidFill>
              <a:srgbClr val="0F3E5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96" name="Picture 22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8" b="2750"/>
          <a:stretch>
            <a:fillRect/>
          </a:stretch>
        </p:blipFill>
        <p:spPr bwMode="auto">
          <a:xfrm>
            <a:off x="911225" y="1143000"/>
            <a:ext cx="114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7" name="Rectangle 23"/>
          <p:cNvSpPr>
            <a:spLocks noChangeArrowheads="1"/>
          </p:cNvSpPr>
          <p:nvPr/>
        </p:nvSpPr>
        <p:spPr bwMode="auto">
          <a:xfrm>
            <a:off x="914400" y="629285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98" name="AutoShape 24"/>
          <p:cNvSpPr>
            <a:spLocks noChangeArrowheads="1"/>
          </p:cNvSpPr>
          <p:nvPr/>
        </p:nvSpPr>
        <p:spPr bwMode="auto">
          <a:xfrm flipH="1">
            <a:off x="1047750" y="838200"/>
            <a:ext cx="960438" cy="5486400"/>
          </a:xfrm>
          <a:prstGeom prst="rtTriangl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99" name="Picture 25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210300"/>
            <a:ext cx="68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6" descr="Mac HD:FICHIERS:CA FREE:ARCADE:présentation JED:IMAGES:logo Arcade gris noir.tif"/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434138"/>
            <a:ext cx="5032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1" name="Group 25"/>
          <p:cNvGrpSpPr>
            <a:grpSpLocks/>
          </p:cNvGrpSpPr>
          <p:nvPr/>
        </p:nvGrpSpPr>
        <p:grpSpPr bwMode="auto">
          <a:xfrm>
            <a:off x="2247163" y="371475"/>
            <a:ext cx="6592034" cy="5710238"/>
            <a:chOff x="1415" y="234"/>
            <a:chExt cx="4009" cy="3597"/>
          </a:xfrm>
        </p:grpSpPr>
        <p:sp>
          <p:nvSpPr>
            <p:cNvPr id="16403" name="Rectangle 8"/>
            <p:cNvSpPr>
              <a:spLocks noChangeArrowheads="1"/>
            </p:cNvSpPr>
            <p:nvPr/>
          </p:nvSpPr>
          <p:spPr bwMode="auto">
            <a:xfrm>
              <a:off x="1488" y="234"/>
              <a:ext cx="370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r>
                <a:rPr lang="fr-FR" sz="2800" b="1" dirty="0" smtClean="0">
                  <a:solidFill>
                    <a:srgbClr val="0F3E5A"/>
                  </a:solidFill>
                </a:rPr>
                <a:t>POURQUOI INNOVER ?</a:t>
              </a:r>
              <a:endParaRPr lang="fr-FR" sz="2800" b="1" dirty="0">
                <a:solidFill>
                  <a:srgbClr val="0F3E5A"/>
                </a:solidFill>
              </a:endParaRPr>
            </a:p>
          </p:txBody>
        </p:sp>
        <p:sp>
          <p:nvSpPr>
            <p:cNvPr id="16404" name="Rectangle 13"/>
            <p:cNvSpPr>
              <a:spLocks noChangeArrowheads="1"/>
            </p:cNvSpPr>
            <p:nvPr/>
          </p:nvSpPr>
          <p:spPr bwMode="auto">
            <a:xfrm>
              <a:off x="1536" y="645"/>
              <a:ext cx="3888" cy="3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spcBef>
                  <a:spcPct val="20000"/>
                </a:spcBef>
              </a:pPr>
              <a:endParaRPr lang="fr-FR" b="1" dirty="0">
                <a:solidFill>
                  <a:srgbClr val="E16B17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endParaRPr lang="fr-FR" sz="1100" dirty="0">
                <a:solidFill>
                  <a:srgbClr val="585858"/>
                </a:solidFill>
              </a:endParaRPr>
            </a:p>
            <a:p>
              <a:pPr algn="just" eaLnBrk="1" hangingPunct="1">
                <a:spcBef>
                  <a:spcPct val="20000"/>
                </a:spcBef>
              </a:pPr>
              <a:r>
                <a:rPr lang="fr-FR" sz="2400" b="1" dirty="0">
                  <a:solidFill>
                    <a:srgbClr val="132F5D"/>
                  </a:solidFill>
                </a:rPr>
                <a:t>U</a:t>
              </a:r>
              <a:r>
                <a:rPr lang="fr-FR" sz="2400" dirty="0" smtClean="0">
                  <a:solidFill>
                    <a:srgbClr val="585858"/>
                  </a:solidFill>
                </a:rPr>
                <a:t>n </a:t>
              </a:r>
              <a:r>
                <a:rPr lang="fr-FR" sz="2400" dirty="0">
                  <a:solidFill>
                    <a:srgbClr val="585858"/>
                  </a:solidFill>
                </a:rPr>
                <a:t>enjeu : innover pour garder une longueur d’avance</a:t>
              </a:r>
            </a:p>
            <a:p>
              <a:pPr algn="just">
                <a:spcBef>
                  <a:spcPct val="20000"/>
                </a:spcBef>
              </a:pPr>
              <a:endParaRPr lang="fr-FR" sz="24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>
                  <a:solidFill>
                    <a:srgbClr val="132F5D"/>
                  </a:solidFill>
                </a:rPr>
                <a:t>U</a:t>
              </a:r>
              <a:r>
                <a:rPr lang="fr-FR" sz="2400" dirty="0" smtClean="0">
                  <a:solidFill>
                    <a:srgbClr val="585858"/>
                  </a:solidFill>
                </a:rPr>
                <a:t>n </a:t>
              </a:r>
              <a:r>
                <a:rPr lang="fr-FR" sz="2400" dirty="0">
                  <a:solidFill>
                    <a:srgbClr val="585858"/>
                  </a:solidFill>
                </a:rPr>
                <a:t>fil rouge : s’entraîner régulièrement pour développer et entretenir l’esprit d’innovation</a:t>
              </a:r>
            </a:p>
            <a:p>
              <a:pPr algn="just">
                <a:spcBef>
                  <a:spcPct val="20000"/>
                </a:spcBef>
              </a:pPr>
              <a:endParaRPr lang="fr-FR" sz="24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>
                  <a:solidFill>
                    <a:srgbClr val="132F5D"/>
                  </a:solidFill>
                </a:rPr>
                <a:t>U</a:t>
              </a:r>
              <a:r>
                <a:rPr lang="fr-FR" sz="2400" dirty="0" smtClean="0">
                  <a:solidFill>
                    <a:srgbClr val="585858"/>
                  </a:solidFill>
                </a:rPr>
                <a:t>n </a:t>
              </a:r>
              <a:r>
                <a:rPr lang="fr-FR" sz="2400" dirty="0">
                  <a:solidFill>
                    <a:srgbClr val="585858"/>
                  </a:solidFill>
                </a:rPr>
                <a:t>parti pris : l’innovation collaborative</a:t>
              </a:r>
            </a:p>
            <a:p>
              <a:pPr algn="just">
                <a:spcBef>
                  <a:spcPct val="20000"/>
                </a:spcBef>
              </a:pPr>
              <a:endParaRPr lang="fr-FR" sz="2400" dirty="0">
                <a:solidFill>
                  <a:srgbClr val="585858"/>
                </a:solidFill>
              </a:endParaRPr>
            </a:p>
            <a:p>
              <a:pPr algn="just">
                <a:spcBef>
                  <a:spcPct val="20000"/>
                </a:spcBef>
              </a:pPr>
              <a:r>
                <a:rPr lang="fr-FR" sz="2400" b="1" dirty="0">
                  <a:solidFill>
                    <a:srgbClr val="132F5D"/>
                  </a:solidFill>
                </a:rPr>
                <a:t>U</a:t>
              </a:r>
              <a:r>
                <a:rPr lang="fr-FR" sz="2400" dirty="0" smtClean="0">
                  <a:solidFill>
                    <a:srgbClr val="585858"/>
                  </a:solidFill>
                </a:rPr>
                <a:t>ne </a:t>
              </a:r>
              <a:r>
                <a:rPr lang="fr-FR" sz="2400" dirty="0">
                  <a:solidFill>
                    <a:srgbClr val="585858"/>
                  </a:solidFill>
                </a:rPr>
                <a:t>démarche récente (2011 – 2012), mais nous innovions sans le dire</a:t>
              </a:r>
            </a:p>
            <a:p>
              <a:pPr algn="just" eaLnBrk="1" hangingPunct="1">
                <a:spcBef>
                  <a:spcPct val="20000"/>
                </a:spcBef>
              </a:pPr>
              <a:endParaRPr lang="fr-FR" sz="1600" dirty="0">
                <a:solidFill>
                  <a:srgbClr val="585858"/>
                </a:solidFill>
              </a:endParaRPr>
            </a:p>
          </p:txBody>
        </p:sp>
        <p:pic>
          <p:nvPicPr>
            <p:cNvPr id="16405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1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1160"/>
              <a:ext cx="144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6" name="Picture 24" descr="Mac HD:FICHIERS:CA FREE:ARCADE:présentation JED:IMAGES:triangle ombré blanc PPT.tif"/>
            <p:cNvPicPr>
              <a:picLocks noChangeAspect="1" noChangeArrowheads="1"/>
            </p:cNvPicPr>
            <p:nvPr/>
          </p:nvPicPr>
          <p:blipFill>
            <a:blip r:embed="rId11" r:link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" y="3293"/>
              <a:ext cx="144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402" name="Rectangle 7"/>
          <p:cNvSpPr>
            <a:spLocks noChangeArrowheads="1"/>
          </p:cNvSpPr>
          <p:nvPr/>
        </p:nvSpPr>
        <p:spPr bwMode="auto">
          <a:xfrm>
            <a:off x="141288" y="593725"/>
            <a:ext cx="2667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sz="1400" b="1" dirty="0" smtClean="0">
                <a:solidFill>
                  <a:schemeClr val="bg1"/>
                </a:solidFill>
              </a:rPr>
              <a:t>L’INNOVATION</a:t>
            </a:r>
            <a:endParaRPr lang="fr-FR" sz="1400" b="1" dirty="0">
              <a:solidFill>
                <a:schemeClr val="bg1"/>
              </a:solidFill>
            </a:endParaRPr>
          </a:p>
          <a:p>
            <a:pPr eaLnBrk="1" hangingPunct="1"/>
            <a:endParaRPr lang="fr-FR" sz="1400" b="1" dirty="0">
              <a:solidFill>
                <a:schemeClr val="bg1"/>
              </a:solidFill>
            </a:endParaRPr>
          </a:p>
        </p:txBody>
      </p:sp>
      <p:pic>
        <p:nvPicPr>
          <p:cNvPr id="23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1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76" y="3096645"/>
            <a:ext cx="236781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Mac HD:FICHIERS:CA FREE:ARCADE:présentation JED:IMAGES:triangle ombré blanc PPT.tif"/>
          <p:cNvPicPr>
            <a:picLocks noChangeAspect="1" noChangeArrowheads="1"/>
          </p:cNvPicPr>
          <p:nvPr/>
        </p:nvPicPr>
        <p:blipFill>
          <a:blip r:embed="rId11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92" y="4363640"/>
            <a:ext cx="23678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pt1F.tmp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458</Words>
  <Application>Microsoft Office PowerPoint</Application>
  <PresentationFormat>Affichage à l'écran (4:3)</PresentationFormat>
  <Paragraphs>183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ppt1F.tmp</vt:lpstr>
      <vt:lpstr>L’INNOVATION, UN PROCESSUS PAS COMME LES AUTRES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AFOPE Processus et Innovation</dc:title>
  <cp:lastModifiedBy>perin</cp:lastModifiedBy>
  <cp:revision>38</cp:revision>
  <dcterms:modified xsi:type="dcterms:W3CDTF">2012-11-12T16:43:28Z</dcterms:modified>
</cp:coreProperties>
</file>