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73" r:id="rId4"/>
    <p:sldId id="270" r:id="rId5"/>
    <p:sldId id="258" r:id="rId6"/>
    <p:sldId id="259" r:id="rId7"/>
    <p:sldId id="260" r:id="rId8"/>
    <p:sldId id="262" r:id="rId9"/>
    <p:sldId id="261" r:id="rId10"/>
    <p:sldId id="263" r:id="rId11"/>
    <p:sldId id="267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43" autoAdjust="0"/>
  </p:normalViewPr>
  <p:slideViewPr>
    <p:cSldViewPr>
      <p:cViewPr varScale="1">
        <p:scale>
          <a:sx n="60" d="100"/>
          <a:sy n="60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D5169-66C8-4BB1-BCB6-0EAFE9DD7489}" type="datetimeFigureOut">
              <a:rPr lang="fr-FR" smtClean="0"/>
              <a:t>11/11/2012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E2FB-59DE-4BE0-BF60-930A1A2E8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8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7855C-EA50-49B6-9B50-46F8123A49E4}" type="slidenum">
              <a:rPr lang="fr-FR"/>
              <a:pPr/>
              <a:t>4</a:t>
            </a:fld>
            <a:endParaRPr lang="fr-FR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1682"/>
            <a:ext cx="5487041" cy="4116481"/>
          </a:xfrm>
        </p:spPr>
        <p:txBody>
          <a:bodyPr/>
          <a:lstStyle/>
          <a:p>
            <a:pPr marL="88900" indent="-88900">
              <a:buFontTx/>
              <a:buChar char="•"/>
            </a:pPr>
            <a:endParaRPr lang="fr-FR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60400"/>
            <a:ext cx="4573587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9"/>
            <a:ext cx="5028986" cy="4112094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Air 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capable de porter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 GC (33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tonnes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à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vitesse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d’une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F1 ( 378 Km/h)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technologie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NZG (Near Zero Growth)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structure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innovante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-&gt;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tension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produits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donc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plus de résistance aux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chocs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(de -15%à -20% 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génération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précédente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				 Airbus  A380  22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360 kg de gain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X 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gain en masse de 130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 PL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baisse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résistance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roulement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car 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flancs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lieu de 4. </a:t>
            </a:r>
          </a:p>
          <a:p>
            <a:pPr eaLnBrk="1" hangingPunct="1"/>
            <a:r>
              <a:rPr lang="en-US" dirty="0" err="1" smtClean="0">
                <a:latin typeface="Arial" pitchFamily="34" charset="0"/>
                <a:cs typeface="Arial" pitchFamily="34" charset="0"/>
              </a:rPr>
              <a:t>Uniquement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pour les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tracteurs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neufs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équipés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détecteurs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Ultraflex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Xéobib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pour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tracteurs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80 à 200 Cv.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AxioBib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tracteur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&gt; 200cv.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technologie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Ultraflex,fonctionne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constante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route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les champs.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inférieure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égale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 1 bar, 10 à 30% de traction en plus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donc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jusqu’à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5% 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consommation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carburant.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Réduction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compactage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 sols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donc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augmentation du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potentiel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agronomique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 cultures.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Pneu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GC 59/80R63 XDR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technologie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taille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basse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 monde du GC.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le plus grand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monde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largeur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1,5 m. , hauteur 4,03 m.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5300Kgs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supporte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plus de 100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Tonnes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Utilisation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3850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gomme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890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d’acier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équivalent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 600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tourismes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moyens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Energy Saver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économie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0,2l de carburant aux 100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réduction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4gr de Co2 par KM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parcouru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meilleur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longévité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kilométrique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Distances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freinage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courtes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mouillé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par rapport aux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concurrents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40 homologations techniques chez les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constructeurs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certains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manières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exclusive.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1/4/1 = 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payé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l’économie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carburant / 4 grs de Co2 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KM / un an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roulage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plus. 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Pilot Moto: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Pilot Road 2 : 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sport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route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Pilot power 2 CT : 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hypersport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circuit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homologué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route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Le concept “Two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conpound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technologie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repose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découpage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bande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roulement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différentes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zones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Tendre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épaules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pour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l’adhérence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Gomme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milieu pour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longévité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aux fortes solicitations d ‘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accélération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freinage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7770-6492-40B1-AC18-C5B84ED0B0CF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D515C-1A27-454C-A984-F8D14EC04264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9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7770-6492-40B1-AC18-C5B84ED0B0C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74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Synthese et recommandations.ppt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9C2B-8DF5-4A51-85C5-A9D1A1AE5F93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6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Synthese et recommandations.ppt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BC38E-6FB0-43DB-AC73-AB7537964C25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Synthese et recommandations.ppt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1C6F-3165-41C9-8BE2-D796A510BC52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Synthese et recommandations.ppt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0BB8-AF99-464A-A5B4-B5959ED27C22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4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Synthese et recommandations.ppt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19E0-10ED-401C-AEB2-FD17E4D77CD0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7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Synthese et recommandations.ppt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5BC9-4BDA-4D5A-A7E7-B88DAA890EC4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4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Synthese et recommandations.ppt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6369-092A-4A93-B832-6E37D34D7B54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8713788" cy="9366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4279900" cy="17954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83125" y="1268413"/>
            <a:ext cx="4281488" cy="17954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250825" y="3216275"/>
            <a:ext cx="4279900" cy="1797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83125" y="3216275"/>
            <a:ext cx="4281488" cy="1797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25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nner_Bas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273"/>
            <a:ext cx="9144000" cy="130572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1885"/>
            <a:ext cx="7772400" cy="5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5800" y="1114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pitchFamily="-100" charset="0"/>
                <a:ea typeface="ＭＳ Ｐゴシック" pitchFamily="-100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itchFamily="-100" charset="0"/>
                <a:ea typeface="ＭＳ Ｐゴシック" pitchFamily="-100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2C89E2C-8D1B-47CF-8D8E-AE1FA284258F}" type="slidenum">
              <a:rPr lang="fr-FR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1033" name="Picture 12" descr="Bibendum-sans-2010_0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/>
          <a:stretch>
            <a:fillRect/>
          </a:stretch>
        </p:blipFill>
        <p:spPr bwMode="auto">
          <a:xfrm>
            <a:off x="-252536" y="5946624"/>
            <a:ext cx="11620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453336"/>
            <a:ext cx="12017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Gauch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8725293" cy="7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7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0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Organisation de l’innovation Michelin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Conférence </a:t>
            </a:r>
            <a:r>
              <a:rPr lang="fr-FR" dirty="0" err="1" smtClean="0"/>
              <a:t>Afope</a:t>
            </a:r>
            <a:r>
              <a:rPr lang="fr-FR" dirty="0" smtClean="0"/>
              <a:t> du 13/11/2012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6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/>
        </p:blipFill>
        <p:spPr bwMode="auto">
          <a:xfrm>
            <a:off x="1187624" y="857250"/>
            <a:ext cx="7256463" cy="506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4"/>
          <p:cNvCxnSpPr>
            <a:cxnSpLocks noChangeShapeType="1"/>
          </p:cNvCxnSpPr>
          <p:nvPr/>
        </p:nvCxnSpPr>
        <p:spPr bwMode="auto">
          <a:xfrm flipH="1" flipV="1">
            <a:off x="965274" y="683618"/>
            <a:ext cx="12700" cy="4986337"/>
          </a:xfrm>
          <a:prstGeom prst="straightConnector1">
            <a:avLst/>
          </a:prstGeom>
          <a:noFill/>
          <a:ln w="28575" cmpd="sng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ZoneTexte 5"/>
          <p:cNvSpPr txBox="1">
            <a:spLocks noChangeArrowheads="1"/>
          </p:cNvSpPr>
          <p:nvPr/>
        </p:nvSpPr>
        <p:spPr bwMode="auto">
          <a:xfrm rot="-5400000">
            <a:off x="-1755725" y="3095030"/>
            <a:ext cx="5176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The « 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historical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way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 » to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steer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the first phases of innovation (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still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relevant)</a:t>
            </a:r>
          </a:p>
        </p:txBody>
      </p:sp>
      <p:cxnSp>
        <p:nvCxnSpPr>
          <p:cNvPr id="8" name="Connecteur droit avec flèche 25"/>
          <p:cNvCxnSpPr>
            <a:cxnSpLocks noChangeShapeType="1"/>
          </p:cNvCxnSpPr>
          <p:nvPr/>
        </p:nvCxnSpPr>
        <p:spPr bwMode="auto">
          <a:xfrm>
            <a:off x="1130374" y="5822355"/>
            <a:ext cx="7258050" cy="0"/>
          </a:xfrm>
          <a:prstGeom prst="straightConnector1">
            <a:avLst/>
          </a:prstGeom>
          <a:noFill/>
          <a:ln w="28575" cmpd="sng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ZoneTexte 27"/>
          <p:cNvSpPr txBox="1">
            <a:spLocks noChangeArrowheads="1"/>
          </p:cNvSpPr>
          <p:nvPr/>
        </p:nvSpPr>
        <p:spPr bwMode="auto">
          <a:xfrm>
            <a:off x="1052586" y="5805264"/>
            <a:ext cx="703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With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the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incubator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approach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we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add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another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dimension (business innovation) to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our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projects</a:t>
            </a:r>
            <a:r>
              <a:rPr lang="fr-FR" sz="1200" dirty="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rPr>
              <a:t>steering</a:t>
            </a:r>
            <a:endParaRPr lang="fr-FR" sz="1200" dirty="0">
              <a:solidFill>
                <a:srgbClr val="000000"/>
              </a:solidFill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47664" y="836712"/>
            <a:ext cx="5864447" cy="550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ight Arrow 2"/>
          <p:cNvSpPr/>
          <p:nvPr/>
        </p:nvSpPr>
        <p:spPr bwMode="auto">
          <a:xfrm rot="17695619">
            <a:off x="2146789" y="2766491"/>
            <a:ext cx="2409230" cy="609600"/>
          </a:xfrm>
          <a:prstGeom prst="rightArrow">
            <a:avLst/>
          </a:prstGeom>
          <a:gradFill flip="none" rotWithShape="1">
            <a:gsLst>
              <a:gs pos="6000">
                <a:srgbClr val="1C4E60">
                  <a:alpha val="61000"/>
                </a:srgbClr>
              </a:gs>
              <a:gs pos="100000">
                <a:schemeClr val="accent2">
                  <a:tint val="50000"/>
                  <a:shade val="100000"/>
                  <a:satMod val="350000"/>
                  <a:alpha val="61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prstClr val="white"/>
                </a:solidFill>
              </a:rPr>
              <a:t>Our History</a:t>
            </a:r>
          </a:p>
        </p:txBody>
      </p:sp>
      <p:sp>
        <p:nvSpPr>
          <p:cNvPr id="12" name="Right Arrow 13"/>
          <p:cNvSpPr/>
          <p:nvPr/>
        </p:nvSpPr>
        <p:spPr bwMode="auto">
          <a:xfrm rot="20406602">
            <a:off x="3335596" y="2905858"/>
            <a:ext cx="4006744" cy="609600"/>
          </a:xfrm>
          <a:prstGeom prst="rightArrow">
            <a:avLst/>
          </a:prstGeom>
          <a:solidFill>
            <a:srgbClr val="FF6600">
              <a:alpha val="68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prstClr val="white"/>
                </a:solidFill>
              </a:rPr>
              <a:t>Desired Path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Faire mûrir technique et approche marché de concert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121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1" y="884726"/>
            <a:ext cx="3421204" cy="2561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99" y="884726"/>
            <a:ext cx="3576626" cy="2657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2" y="3717032"/>
            <a:ext cx="3307115" cy="249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497653" cy="26094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323528" y="884726"/>
            <a:ext cx="3364159" cy="5324205"/>
          </a:xfrm>
          <a:prstGeom prst="rect">
            <a:avLst/>
          </a:prstGeom>
          <a:solidFill>
            <a:srgbClr val="D9E8F9">
              <a:alpha val="5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1099" y="880081"/>
            <a:ext cx="3576626" cy="5324205"/>
          </a:xfrm>
          <a:prstGeom prst="rect">
            <a:avLst/>
          </a:prstGeom>
          <a:solidFill>
            <a:srgbClr val="D9E8F9">
              <a:alpha val="5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3653"/>
            <a:ext cx="4223342" cy="318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Retenir la gouvernance adaptée à notre cas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516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fr-FR" sz="2400" dirty="0" smtClean="0"/>
              <a:t>Les facteurs d’organisation en dehors de la gouvernance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23624" y="836712"/>
            <a:ext cx="5580824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000" dirty="0" smtClean="0"/>
              <a:t>Equipes dédiées</a:t>
            </a:r>
            <a:br>
              <a:rPr lang="fr-FR" sz="2000" dirty="0" smtClean="0"/>
            </a:b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000" dirty="0" smtClean="0"/>
              <a:t>Diversité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000" dirty="0" smtClean="0"/>
              <a:t>Temps libre et droit à l’erreur</a:t>
            </a:r>
            <a:br>
              <a:rPr lang="fr-FR" sz="2000" dirty="0" smtClean="0"/>
            </a:b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000" dirty="0" smtClean="0"/>
              <a:t>Aménagement environnement de travail</a:t>
            </a:r>
            <a:br>
              <a:rPr lang="fr-FR" sz="2000" dirty="0" smtClean="0"/>
            </a:b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000" dirty="0" smtClean="0"/>
              <a:t>Management</a:t>
            </a:r>
            <a:br>
              <a:rPr lang="fr-FR" sz="2000" dirty="0" smtClean="0"/>
            </a:b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000" dirty="0" smtClean="0"/>
              <a:t>Valeurs</a:t>
            </a:r>
          </a:p>
          <a:p>
            <a:pPr>
              <a:spcBef>
                <a:spcPts val="0"/>
              </a:spcBef>
            </a:pP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Réseaux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5" y="1624202"/>
            <a:ext cx="2599184" cy="1732789"/>
          </a:xfrm>
          <a:prstGeom prst="rect">
            <a:avLst/>
          </a:prstGeom>
        </p:spPr>
      </p:pic>
      <p:pic>
        <p:nvPicPr>
          <p:cNvPr id="5" name="Image 4" descr="http://tam-tam.fr.michelin.com/frfr/08viedessites/03ladoux/06urbalad/documents/VersiontLightCam - Microsoft Internet Explorer 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35432" r="15304" b="17197"/>
          <a:stretch/>
        </p:blipFill>
        <p:spPr>
          <a:xfrm>
            <a:off x="5293077" y="4221088"/>
            <a:ext cx="3883212" cy="1985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39024" r="10497" b="21953"/>
          <a:stretch/>
        </p:blipFill>
        <p:spPr bwMode="auto">
          <a:xfrm>
            <a:off x="23727" y="4509120"/>
            <a:ext cx="2997892" cy="11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796136" y="8070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Monotype Corsiva" pitchFamily="66" charset="0"/>
              </a:rPr>
              <a:t>Boost</a:t>
            </a:r>
            <a:r>
              <a:rPr lang="fr-FR" sz="2400" dirty="0" smtClean="0">
                <a:latin typeface="Monotype Corsiva" pitchFamily="66" charset="0"/>
              </a:rPr>
              <a:t> innovation matériau</a:t>
            </a:r>
            <a:endParaRPr lang="fr-FR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article de littérature externe</a:t>
            </a:r>
            <a:endParaRPr lang="fr-FR" dirty="0"/>
          </a:p>
        </p:txBody>
      </p:sp>
      <p:pic>
        <p:nvPicPr>
          <p:cNvPr id="4" name="Image 3" descr="NewsletterA&amp;G 64 - mai 201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12930" r="6818" b="6000"/>
          <a:stretch/>
        </p:blipFill>
        <p:spPr>
          <a:xfrm>
            <a:off x="971600" y="836712"/>
            <a:ext cx="6748206" cy="57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73" name="Picture 9" descr="Bib z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" b="5299"/>
          <a:stretch/>
        </p:blipFill>
        <p:spPr bwMode="auto">
          <a:xfrm>
            <a:off x="1790699" y="836712"/>
            <a:ext cx="5661025" cy="50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 bwMode="auto">
          <a:xfrm>
            <a:off x="35496" y="846187"/>
            <a:ext cx="6945312" cy="3590925"/>
          </a:xfrm>
          <a:prstGeom prst="roundRect">
            <a:avLst>
              <a:gd name="adj" fmla="val 8179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45 Light" pitchFamily="34" charset="0"/>
              </a:rPr>
              <a:t>Pneu &amp; services associés</a:t>
            </a: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Michelin en résumé</a:t>
            </a:r>
          </a:p>
        </p:txBody>
      </p:sp>
      <p:pic>
        <p:nvPicPr>
          <p:cNvPr id="69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3" y="1316590"/>
            <a:ext cx="6785655" cy="31060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9" name="Rectangle à coins arrondis 28"/>
          <p:cNvSpPr/>
          <p:nvPr/>
        </p:nvSpPr>
        <p:spPr bwMode="auto">
          <a:xfrm>
            <a:off x="35496" y="4437112"/>
            <a:ext cx="6945312" cy="1512168"/>
          </a:xfrm>
          <a:prstGeom prst="roundRect">
            <a:avLst>
              <a:gd name="adj" fmla="val 12499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45 Light" pitchFamily="34" charset="0"/>
              </a:rPr>
              <a:t>Aide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45 Light" pitchFamily="34" charset="0"/>
              </a:rPr>
              <a:t> au voyage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77" y="5008903"/>
            <a:ext cx="1765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895744"/>
            <a:ext cx="17351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à coins arrondis 9"/>
          <p:cNvSpPr/>
          <p:nvPr/>
        </p:nvSpPr>
        <p:spPr bwMode="auto">
          <a:xfrm>
            <a:off x="6980809" y="833416"/>
            <a:ext cx="2060862" cy="3603695"/>
          </a:xfrm>
          <a:prstGeom prst="roundRect">
            <a:avLst>
              <a:gd name="adj" fmla="val 12499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45 Light" pitchFamily="34" charset="0"/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3972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385" y="2243932"/>
            <a:ext cx="2370137" cy="179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7" descr="000087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860" y="2243932"/>
            <a:ext cx="3178175" cy="179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12" descr="Doc3-00008831_H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4310" y="2243932"/>
            <a:ext cx="2705100" cy="179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14" descr="00008782_H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72764">
            <a:off x="175785" y="4188619"/>
            <a:ext cx="2592387" cy="194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16" descr="Doc4-00008813_H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3476">
            <a:off x="1977597" y="4907757"/>
            <a:ext cx="2879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Doc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85" y="4260057"/>
            <a:ext cx="17272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 descr="Doc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10" y="4763294"/>
            <a:ext cx="223361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dirty="0" smtClean="0"/>
              <a:t>Michelin et l’innovation dans le passé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05273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1895 : participation des frères Michelin à la course Paris – Bordeaux – Paris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« Dans 10 ans, toutes les voitures à moteur seront équipées de pneumatiques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9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Des valeurs facilitant la remise en cause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Respect du client </a:t>
            </a:r>
            <a:br>
              <a:rPr lang="fr-FR" dirty="0"/>
            </a:br>
            <a:r>
              <a:rPr lang="fr-FR" sz="2400" i="1" dirty="0"/>
              <a:t>Le vrai patron est le client </a:t>
            </a:r>
          </a:p>
          <a:p>
            <a:r>
              <a:rPr lang="fr-FR" dirty="0"/>
              <a:t>Respect des personnes </a:t>
            </a:r>
            <a:br>
              <a:rPr lang="fr-FR" dirty="0"/>
            </a:br>
            <a:r>
              <a:rPr lang="fr-FR" sz="2400" i="1" dirty="0"/>
              <a:t>Toute personne est unique et irremplaçable</a:t>
            </a:r>
          </a:p>
          <a:p>
            <a:r>
              <a:rPr lang="fr-FR" dirty="0"/>
              <a:t>Respect des faits</a:t>
            </a:r>
            <a:br>
              <a:rPr lang="fr-FR" dirty="0"/>
            </a:br>
            <a:r>
              <a:rPr lang="fr-FR" sz="2400" i="1" dirty="0"/>
              <a:t>Si les faits contredisent la théorie, 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oubliez </a:t>
            </a:r>
            <a:r>
              <a:rPr lang="fr-FR" sz="2400" i="1" dirty="0"/>
              <a:t>la théorie et prenez les </a:t>
            </a:r>
            <a:r>
              <a:rPr lang="fr-FR" sz="2400" i="1" dirty="0" smtClean="0"/>
              <a:t>faits</a:t>
            </a:r>
            <a:endParaRPr lang="fr-FR" sz="2400" i="1" dirty="0"/>
          </a:p>
          <a:p>
            <a:r>
              <a:rPr lang="fr-FR" dirty="0" smtClean="0"/>
              <a:t>Respect </a:t>
            </a:r>
            <a:r>
              <a:rPr lang="fr-FR" dirty="0"/>
              <a:t>de l’environnement</a:t>
            </a:r>
          </a:p>
          <a:p>
            <a:r>
              <a:rPr lang="fr-FR" dirty="0"/>
              <a:t>Respect de </a:t>
            </a:r>
            <a:r>
              <a:rPr lang="fr-FR" dirty="0" smtClean="0"/>
              <a:t>l’actionnaire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6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GP343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21367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freightliner2-b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0"/>
            <a:ext cx="290988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xeobib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878138"/>
            <a:ext cx="3109912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dumpe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7399"/>
            <a:ext cx="2782383" cy="20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Arc 6"/>
          <p:cNvSpPr>
            <a:spLocks/>
          </p:cNvSpPr>
          <p:nvPr/>
        </p:nvSpPr>
        <p:spPr bwMode="auto">
          <a:xfrm rot="226728" flipV="1">
            <a:off x="1331913" y="-26988"/>
            <a:ext cx="7488237" cy="676276"/>
          </a:xfrm>
          <a:custGeom>
            <a:avLst/>
            <a:gdLst>
              <a:gd name="T0" fmla="*/ 2147483647 w 21600"/>
              <a:gd name="T1" fmla="*/ 0 h 25413"/>
              <a:gd name="T2" fmla="*/ 2147483647 w 21600"/>
              <a:gd name="T3" fmla="*/ 2147483647 h 25413"/>
              <a:gd name="T4" fmla="*/ 0 w 21600"/>
              <a:gd name="T5" fmla="*/ 2147483647 h 254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5413" fill="none" extrusionOk="0">
                <a:moveTo>
                  <a:pt x="9974" y="-1"/>
                </a:moveTo>
                <a:cubicBezTo>
                  <a:pt x="17118" y="3719"/>
                  <a:pt x="21600" y="11104"/>
                  <a:pt x="21600" y="19159"/>
                </a:cubicBezTo>
                <a:cubicBezTo>
                  <a:pt x="21600" y="21277"/>
                  <a:pt x="21288" y="23384"/>
                  <a:pt x="20674" y="25412"/>
                </a:cubicBezTo>
              </a:path>
              <a:path w="21600" h="25413" stroke="0" extrusionOk="0">
                <a:moveTo>
                  <a:pt x="9974" y="-1"/>
                </a:moveTo>
                <a:cubicBezTo>
                  <a:pt x="17118" y="3719"/>
                  <a:pt x="21600" y="11104"/>
                  <a:pt x="21600" y="19159"/>
                </a:cubicBezTo>
                <a:cubicBezTo>
                  <a:pt x="21600" y="21277"/>
                  <a:pt x="21288" y="23384"/>
                  <a:pt x="20674" y="25412"/>
                </a:cubicBezTo>
                <a:lnTo>
                  <a:pt x="0" y="19159"/>
                </a:lnTo>
                <a:lnTo>
                  <a:pt x="9974" y="-1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57351" name="Picture 7" descr="A380_we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69457"/>
            <a:ext cx="3626619" cy="220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HX7Z3159_we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1213"/>
            <a:ext cx="2260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1" descr="0003397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3092624" cy="205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24" descr="UrbanTwee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2320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107950" y="692150"/>
            <a:ext cx="1347788" cy="115252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801890" y="4951908"/>
            <a:ext cx="1347788" cy="1150938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130300" y="4545013"/>
            <a:ext cx="1347788" cy="115252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400" dirty="0">
                <a:solidFill>
                  <a:prstClr val="black"/>
                </a:solidFill>
                <a:cs typeface="Arial" charset="0"/>
              </a:rPr>
              <a:t>2R</a:t>
            </a:r>
          </a:p>
          <a:p>
            <a:pPr>
              <a:defRPr/>
            </a:pPr>
            <a:r>
              <a:rPr lang="fr-FR" sz="1400" dirty="0">
                <a:solidFill>
                  <a:prstClr val="black"/>
                </a:solidFill>
                <a:cs typeface="Arial" charset="0"/>
              </a:rPr>
              <a:t>2CT</a:t>
            </a:r>
          </a:p>
          <a:p>
            <a:pPr>
              <a:defRPr/>
            </a:pPr>
            <a:r>
              <a:rPr lang="fr-FR" b="1" dirty="0">
                <a:solidFill>
                  <a:prstClr val="black"/>
                </a:solidFill>
                <a:cs typeface="Arial" charset="0"/>
              </a:rPr>
              <a:t>2005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1439863" y="2505075"/>
            <a:ext cx="1347787" cy="1152525"/>
          </a:xfrm>
          <a:prstGeom prst="ellipse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924300" y="2636912"/>
            <a:ext cx="1793875" cy="1366837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400" dirty="0">
                <a:solidFill>
                  <a:prstClr val="black"/>
                </a:solidFill>
                <a:cs typeface="Arial" charset="0"/>
              </a:rPr>
              <a:t>TC Pneu Vert</a:t>
            </a:r>
          </a:p>
          <a:p>
            <a:pPr>
              <a:defRPr/>
            </a:pPr>
            <a:r>
              <a:rPr lang="fr-FR" sz="2000" b="1" dirty="0">
                <a:solidFill>
                  <a:prstClr val="black"/>
                </a:solidFill>
                <a:cs typeface="Arial" charset="0"/>
              </a:rPr>
              <a:t>1993,98,03,2008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7796213" y="2454275"/>
            <a:ext cx="1347787" cy="115252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7589838" y="908050"/>
            <a:ext cx="1346200" cy="115252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7363" name="ZoneTexte 21"/>
          <p:cNvSpPr txBox="1">
            <a:spLocks noChangeArrowheads="1"/>
          </p:cNvSpPr>
          <p:nvPr/>
        </p:nvSpPr>
        <p:spPr bwMode="auto">
          <a:xfrm>
            <a:off x="5043190" y="5043983"/>
            <a:ext cx="1147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9pPr>
          </a:lstStyle>
          <a:p>
            <a:r>
              <a:rPr lang="fr-FR" sz="1400" dirty="0">
                <a:solidFill>
                  <a:prstClr val="black"/>
                </a:solidFill>
              </a:rPr>
              <a:t>TWEEL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2003</a:t>
            </a:r>
          </a:p>
          <a:p>
            <a:r>
              <a:rPr lang="fr-FR" sz="2000" dirty="0">
                <a:solidFill>
                  <a:prstClr val="black"/>
                </a:solidFill>
              </a:rPr>
              <a:t>(salon)</a:t>
            </a:r>
          </a:p>
        </p:txBody>
      </p:sp>
      <p:sp>
        <p:nvSpPr>
          <p:cNvPr id="57364" name="ZoneTexte 22"/>
          <p:cNvSpPr txBox="1">
            <a:spLocks noChangeArrowheads="1"/>
          </p:cNvSpPr>
          <p:nvPr/>
        </p:nvSpPr>
        <p:spPr bwMode="auto">
          <a:xfrm>
            <a:off x="1639888" y="2665413"/>
            <a:ext cx="814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9pPr>
          </a:lstStyle>
          <a:p>
            <a:r>
              <a:rPr lang="fr-FR" sz="1400">
                <a:solidFill>
                  <a:prstClr val="black"/>
                </a:solidFill>
              </a:rPr>
              <a:t>PL Xone </a:t>
            </a:r>
          </a:p>
          <a:p>
            <a:r>
              <a:rPr lang="fr-FR" sz="2000" b="1">
                <a:solidFill>
                  <a:prstClr val="black"/>
                </a:solidFill>
              </a:rPr>
              <a:t>2001</a:t>
            </a:r>
          </a:p>
        </p:txBody>
      </p:sp>
      <p:sp>
        <p:nvSpPr>
          <p:cNvPr id="57365" name="ZoneTexte 23"/>
          <p:cNvSpPr txBox="1">
            <a:spLocks noChangeArrowheads="1"/>
          </p:cNvSpPr>
          <p:nvPr/>
        </p:nvSpPr>
        <p:spPr bwMode="auto">
          <a:xfrm>
            <a:off x="373063" y="844550"/>
            <a:ext cx="815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9pPr>
          </a:lstStyle>
          <a:p>
            <a:r>
              <a:rPr lang="fr-FR" sz="1400">
                <a:solidFill>
                  <a:prstClr val="black"/>
                </a:solidFill>
              </a:rPr>
              <a:t>AV NZG </a:t>
            </a:r>
            <a:r>
              <a:rPr lang="fr-FR" sz="2000" b="1">
                <a:solidFill>
                  <a:prstClr val="black"/>
                </a:solidFill>
              </a:rPr>
              <a:t>2001</a:t>
            </a:r>
          </a:p>
        </p:txBody>
      </p:sp>
      <p:sp>
        <p:nvSpPr>
          <p:cNvPr id="57366" name="ZoneTexte 24"/>
          <p:cNvSpPr txBox="1">
            <a:spLocks noChangeArrowheads="1"/>
          </p:cNvSpPr>
          <p:nvPr/>
        </p:nvSpPr>
        <p:spPr bwMode="auto">
          <a:xfrm>
            <a:off x="8086725" y="2741613"/>
            <a:ext cx="814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9pPr>
          </a:lstStyle>
          <a:p>
            <a:r>
              <a:rPr lang="fr-FR" sz="1400">
                <a:solidFill>
                  <a:prstClr val="black"/>
                </a:solidFill>
              </a:rPr>
              <a:t>AG UF </a:t>
            </a:r>
          </a:p>
          <a:p>
            <a:r>
              <a:rPr lang="fr-FR" sz="2000" b="1">
                <a:solidFill>
                  <a:prstClr val="black"/>
                </a:solidFill>
              </a:rPr>
              <a:t>2004</a:t>
            </a:r>
          </a:p>
        </p:txBody>
      </p:sp>
      <p:sp>
        <p:nvSpPr>
          <p:cNvPr id="57367" name="ZoneTexte 25"/>
          <p:cNvSpPr txBox="1">
            <a:spLocks noChangeArrowheads="1"/>
          </p:cNvSpPr>
          <p:nvPr/>
        </p:nvSpPr>
        <p:spPr bwMode="auto">
          <a:xfrm>
            <a:off x="7854950" y="1166813"/>
            <a:ext cx="8159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45 Light" pitchFamily="34" charset="0"/>
                <a:cs typeface="Arial" pitchFamily="34" charset="0"/>
              </a:defRPr>
            </a:lvl9pPr>
          </a:lstStyle>
          <a:p>
            <a:r>
              <a:rPr lang="fr-FR" sz="1400">
                <a:solidFill>
                  <a:prstClr val="black"/>
                </a:solidFill>
              </a:rPr>
              <a:t>GC 63</a:t>
            </a:r>
          </a:p>
          <a:p>
            <a:r>
              <a:rPr lang="fr-FR" sz="2000" b="1">
                <a:solidFill>
                  <a:prstClr val="black"/>
                </a:solidFill>
              </a:rPr>
              <a:t>1998</a:t>
            </a:r>
          </a:p>
        </p:txBody>
      </p:sp>
      <p:sp>
        <p:nvSpPr>
          <p:cNvPr id="26" name="Titre 1"/>
          <p:cNvSpPr txBox="1">
            <a:spLocks/>
          </p:cNvSpPr>
          <p:nvPr/>
        </p:nvSpPr>
        <p:spPr bwMode="auto">
          <a:xfrm>
            <a:off x="611559" y="179348"/>
            <a:ext cx="7475165" cy="369332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Aft>
                <a:spcPts val="1000"/>
              </a:spcAft>
            </a:pPr>
            <a:r>
              <a:rPr lang="fr-FR" sz="1800" b="1" dirty="0" smtClean="0">
                <a:solidFill>
                  <a:srgbClr val="000000"/>
                </a:solidFill>
                <a:ea typeface="ＭＳ Ｐゴシック" pitchFamily="-100" charset="-128"/>
              </a:rPr>
              <a:t>Des innovations pneu à impact fort &amp; temps maturation</a:t>
            </a:r>
            <a:endParaRPr lang="fr-FR" sz="1800" b="1" dirty="0">
              <a:solidFill>
                <a:srgbClr val="000000"/>
              </a:solidFill>
              <a:ea typeface="ＭＳ Ｐゴシック" pitchFamily="-100" charset="-128"/>
            </a:endParaRPr>
          </a:p>
        </p:txBody>
      </p:sp>
      <p:pic>
        <p:nvPicPr>
          <p:cNvPr id="24" name="Picture 4" descr="PR3AV-obliqu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971381"/>
            <a:ext cx="614953" cy="133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PR3AR-obliqu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616" y="4945981"/>
            <a:ext cx="709358" cy="13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Ellipse 26"/>
          <p:cNvSpPr/>
          <p:nvPr/>
        </p:nvSpPr>
        <p:spPr bwMode="auto">
          <a:xfrm>
            <a:off x="7854950" y="4899025"/>
            <a:ext cx="1347788" cy="1152525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400" dirty="0">
                <a:solidFill>
                  <a:prstClr val="black"/>
                </a:solidFill>
                <a:cs typeface="Arial" charset="0"/>
              </a:rPr>
              <a:t>Pilot Road 3</a:t>
            </a:r>
          </a:p>
          <a:p>
            <a:pPr>
              <a:defRPr/>
            </a:pPr>
            <a:r>
              <a:rPr lang="fr-FR" b="1" dirty="0">
                <a:solidFill>
                  <a:prstClr val="black"/>
                </a:solidFill>
                <a:cs typeface="Arial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330942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1353849" cy="1212961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611560" y="188640"/>
            <a:ext cx="8208912" cy="369332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Aft>
                <a:spcPts val="1000"/>
              </a:spcAft>
            </a:pPr>
            <a:r>
              <a:rPr lang="fr-FR" sz="1800" b="1" dirty="0">
                <a:solidFill>
                  <a:srgbClr val="000000"/>
                </a:solidFill>
                <a:ea typeface="ＭＳ Ｐゴシック" pitchFamily="-100" charset="-128"/>
              </a:rPr>
              <a:t>Quelle dynamique de l’innovation pour </a:t>
            </a:r>
            <a:r>
              <a:rPr lang="fr-FR" sz="1800" b="1" dirty="0" smtClean="0">
                <a:solidFill>
                  <a:srgbClr val="000000"/>
                </a:solidFill>
                <a:ea typeface="ＭＳ Ｐゴシック" pitchFamily="-100" charset="-128"/>
              </a:rPr>
              <a:t>Michelin</a:t>
            </a:r>
            <a:r>
              <a:rPr lang="fr-FR" sz="1800" b="1" dirty="0">
                <a:solidFill>
                  <a:srgbClr val="000000"/>
                </a:solidFill>
                <a:ea typeface="ＭＳ Ｐゴシック" pitchFamily="-100" charset="-128"/>
              </a:rPr>
              <a:t>?</a:t>
            </a:r>
          </a:p>
        </p:txBody>
      </p:sp>
      <p:pic>
        <p:nvPicPr>
          <p:cNvPr id="2" name="Image 1" descr="800px-Continental-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2420888"/>
            <a:ext cx="3375144" cy="620183"/>
          </a:xfrm>
          <a:prstGeom prst="rect">
            <a:avLst/>
          </a:prstGeom>
        </p:spPr>
      </p:pic>
      <p:pic>
        <p:nvPicPr>
          <p:cNvPr id="3" name="Image 2" descr="arton1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3212976"/>
            <a:ext cx="2062088" cy="20620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10627" y="1916832"/>
            <a:ext cx="10855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 dirty="0">
                <a:ln w="28575" cmpd="sng">
                  <a:noFill/>
                  <a:prstDash val="solid"/>
                </a:ln>
                <a:solidFill>
                  <a:srgbClr val="FFDD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64088" y="5275064"/>
            <a:ext cx="319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Quelles adaptation suite au départ d’un Gérant ?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49057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Comment concilier innovation et optimisation (</a:t>
            </a:r>
            <a:r>
              <a:rPr lang="fr-FR" i="1" dirty="0" err="1" smtClean="0"/>
              <a:t>Österwalder</a:t>
            </a:r>
            <a:r>
              <a:rPr lang="fr-FR" i="1" dirty="0" smtClean="0"/>
              <a:t>) ?</a:t>
            </a:r>
            <a:endParaRPr lang="fr-FR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492080" y="3455714"/>
            <a:ext cx="33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Comment mieux exploiter les potentialités technologiques ?</a:t>
            </a:r>
            <a:endParaRPr lang="fr-FR" i="1" dirty="0"/>
          </a:p>
        </p:txBody>
      </p:sp>
      <p:sp>
        <p:nvSpPr>
          <p:cNvPr id="12" name="Bulle ronde 11"/>
          <p:cNvSpPr/>
          <p:nvPr/>
        </p:nvSpPr>
        <p:spPr bwMode="auto">
          <a:xfrm>
            <a:off x="4821401" y="744488"/>
            <a:ext cx="4101494" cy="1676400"/>
          </a:xfrm>
          <a:prstGeom prst="wedgeEllipseCallout">
            <a:avLst>
              <a:gd name="adj1" fmla="val 47179"/>
              <a:gd name="adj2" fmla="val 48663"/>
            </a:avLst>
          </a:prstGeom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1400" b="1" dirty="0">
                <a:solidFill>
                  <a:srgbClr val="000000"/>
                </a:solidFill>
                <a:latin typeface="+mj-lt"/>
                <a:ea typeface="ＭＳ Ｐゴシック" pitchFamily="-100" charset="-128"/>
              </a:rPr>
              <a:t>«  L’innovation, c’est la création de valeur nouvelle, reconnue par le marché . »</a:t>
            </a:r>
            <a:endParaRPr lang="fr-FR" sz="1400" dirty="0">
              <a:solidFill>
                <a:srgbClr val="000000"/>
              </a:solidFill>
              <a:latin typeface="+mj-lt"/>
              <a:ea typeface="ＭＳ Ｐゴシック" pitchFamily="-100" charset="-128"/>
            </a:endParaRPr>
          </a:p>
          <a:p>
            <a:pPr algn="r">
              <a:defRPr/>
            </a:pPr>
            <a:r>
              <a:rPr lang="fr-FR" sz="1200" dirty="0">
                <a:solidFill>
                  <a:srgbClr val="000000"/>
                </a:solidFill>
                <a:latin typeface="+mj-lt"/>
                <a:ea typeface="ＭＳ Ｐゴシック" pitchFamily="-100" charset="-128"/>
              </a:rPr>
              <a:t>Peter Drucker</a:t>
            </a:r>
          </a:p>
        </p:txBody>
      </p:sp>
    </p:spTree>
    <p:extLst>
      <p:ext uri="{BB962C8B-B14F-4D97-AF65-F5344CB8AC3E}">
        <p14:creationId xmlns:p14="http://schemas.microsoft.com/office/powerpoint/2010/main" val="26188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468689" y="5472916"/>
            <a:ext cx="2136776" cy="620714"/>
            <a:chOff x="3656820" y="6121468"/>
            <a:chExt cx="2136808" cy="619992"/>
          </a:xfrm>
        </p:grpSpPr>
        <p:sp>
          <p:nvSpPr>
            <p:cNvPr id="8" name="Rectangle 7"/>
            <p:cNvSpPr/>
            <p:nvPr/>
          </p:nvSpPr>
          <p:spPr>
            <a:xfrm>
              <a:off x="3656820" y="6452871"/>
              <a:ext cx="520708" cy="288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3403" y="6452871"/>
              <a:ext cx="520708" cy="2885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6337" y="6452871"/>
              <a:ext cx="520708" cy="2885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72920" y="6452871"/>
              <a:ext cx="520708" cy="2885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3656820" y="6381516"/>
              <a:ext cx="21368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0"/>
            <p:cNvSpPr txBox="1"/>
            <p:nvPr/>
          </p:nvSpPr>
          <p:spPr bwMode="auto">
            <a:xfrm>
              <a:off x="3944162" y="6121468"/>
              <a:ext cx="1630387" cy="245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fr-FR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itchFamily="34" charset="0"/>
                  <a:cs typeface="Calibri" pitchFamily="34" charset="0"/>
                </a:rPr>
                <a:t>Ordre de priorité croissante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539552" y="764704"/>
            <a:ext cx="2592288" cy="1584176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</a:rPr>
              <a:t>Mieux anticiper les évolutions/ruptures dans notre environnement (prospective élargie)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131840" y="764704"/>
            <a:ext cx="2592288" cy="1584176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white"/>
                </a:solidFill>
              </a:rPr>
              <a:t>Elargir notre écosystème – mieux tirer parti de nos partenaires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724128" y="764704"/>
            <a:ext cx="2592288" cy="15841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</a:rPr>
              <a:t>Mettre en place des plateformes d’innovation ouvertes avec des équipes projet pluridisciplinaires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39552" y="2348880"/>
            <a:ext cx="2592288" cy="15841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</a:rPr>
              <a:t>Adapter/Modifier nos processus actuels pour les innovations de rupture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131840" y="2348880"/>
            <a:ext cx="2592288" cy="158417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white"/>
                </a:solidFill>
              </a:rPr>
              <a:t>Mieux intégrer l’innovation à la stratégie de l’entreprise (mix rupture/continuité)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724128" y="2348880"/>
            <a:ext cx="2592288" cy="158417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</a:rPr>
              <a:t>Mieux piloter les innovations/mettre en place une gouvernance spécifique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39552" y="3933056"/>
            <a:ext cx="2592288" cy="1584176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</a:rPr>
              <a:t>Créer/Renforcer une culture basée sur la </a:t>
            </a:r>
            <a:r>
              <a:rPr lang="fr-FR" sz="1600" dirty="0" smtClean="0">
                <a:solidFill>
                  <a:srgbClr val="FFFFFF"/>
                </a:solidFill>
              </a:rPr>
              <a:t>créativité</a:t>
            </a:r>
            <a:r>
              <a:rPr lang="fr-FR" sz="1600" dirty="0">
                <a:solidFill>
                  <a:srgbClr val="FFFFFF"/>
                </a:solidFill>
              </a:rPr>
              <a:t>, l’innovation et le partage (vs le secret) – Accepter la prise de risque et l’échec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131840" y="3933056"/>
            <a:ext cx="2592288" cy="15841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</a:rPr>
              <a:t>Renforcer notre capacité de leadership et à entreprendre en </a:t>
            </a:r>
            <a:r>
              <a:rPr lang="fr-FR" sz="1600" dirty="0" smtClean="0">
                <a:solidFill>
                  <a:prstClr val="black"/>
                </a:solidFill>
              </a:rPr>
              <a:t>identifiant/recrutant/</a:t>
            </a:r>
            <a:r>
              <a:rPr lang="fr-FR" sz="1600" dirty="0" err="1" smtClean="0">
                <a:solidFill>
                  <a:prstClr val="black"/>
                </a:solidFill>
              </a:rPr>
              <a:t>déve-loppant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des champions de l’innovation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24128" y="3933056"/>
            <a:ext cx="2592288" cy="15841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</a:rPr>
              <a:t>Consacrer plus de ressources à l’innovation (humaines, financières, etc.)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points à travailler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5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 bwMode="auto">
          <a:xfrm>
            <a:off x="1979712" y="2132856"/>
            <a:ext cx="1876230" cy="3960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4328293" y="908720"/>
            <a:ext cx="2259931" cy="7203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Dynamique d’innovation</a:t>
            </a:r>
          </a:p>
        </p:txBody>
      </p:sp>
      <p:sp>
        <p:nvSpPr>
          <p:cNvPr id="5" name="Rectangle à coins arrondis 9"/>
          <p:cNvSpPr/>
          <p:nvPr/>
        </p:nvSpPr>
        <p:spPr bwMode="auto">
          <a:xfrm>
            <a:off x="2161011" y="2420888"/>
            <a:ext cx="1481376" cy="819206"/>
          </a:xfrm>
          <a:prstGeom prst="roundRect">
            <a:avLst/>
          </a:prstGeom>
          <a:solidFill>
            <a:srgbClr val="FFDD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Recherche Concept </a:t>
            </a:r>
          </a:p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DR ou CDM</a:t>
            </a:r>
          </a:p>
        </p:txBody>
      </p:sp>
      <p:sp>
        <p:nvSpPr>
          <p:cNvPr id="6" name="Rectangle à coins arrondis 9"/>
          <p:cNvSpPr/>
          <p:nvPr/>
        </p:nvSpPr>
        <p:spPr bwMode="auto">
          <a:xfrm>
            <a:off x="4069498" y="2390110"/>
            <a:ext cx="1481376" cy="819206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Deal flow </a:t>
            </a:r>
          </a:p>
          <a:p>
            <a:pPr algn="ctr"/>
            <a:r>
              <a:rPr lang="fr-FR" sz="16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Interne</a:t>
            </a:r>
          </a:p>
        </p:txBody>
      </p:sp>
      <p:sp>
        <p:nvSpPr>
          <p:cNvPr id="7" name="Rectangle à coins arrondis 9"/>
          <p:cNvSpPr/>
          <p:nvPr/>
        </p:nvSpPr>
        <p:spPr bwMode="auto">
          <a:xfrm>
            <a:off x="6099564" y="2420888"/>
            <a:ext cx="1481376" cy="819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Deal flow </a:t>
            </a:r>
          </a:p>
          <a:p>
            <a:pPr algn="ctr"/>
            <a:r>
              <a:rPr lang="fr-FR" sz="16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Externe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176" y="2645825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Deal Flow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506" y="4005064"/>
            <a:ext cx="13949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Valorisation</a:t>
            </a:r>
          </a:p>
          <a:p>
            <a:r>
              <a:rPr lang="fr-FR" sz="1100" i="1" dirty="0">
                <a:solidFill>
                  <a:prstClr val="black"/>
                </a:solidFill>
              </a:rPr>
              <a:t>(dont tests marché)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176" y="5068158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Développement </a:t>
            </a:r>
          </a:p>
          <a:p>
            <a:r>
              <a:rPr lang="fr-FR" sz="1600" b="1" dirty="0">
                <a:solidFill>
                  <a:prstClr val="black"/>
                </a:solidFill>
              </a:rPr>
              <a:t>Industrialisation</a:t>
            </a:r>
          </a:p>
        </p:txBody>
      </p:sp>
      <p:sp>
        <p:nvSpPr>
          <p:cNvPr id="12" name="Rectangle à coins arrondis 9"/>
          <p:cNvSpPr/>
          <p:nvPr/>
        </p:nvSpPr>
        <p:spPr bwMode="auto">
          <a:xfrm>
            <a:off x="2161011" y="3780127"/>
            <a:ext cx="1505677" cy="8192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G2M ou I2M</a:t>
            </a:r>
          </a:p>
        </p:txBody>
      </p:sp>
      <p:sp>
        <p:nvSpPr>
          <p:cNvPr id="13" name="Rectangle à coins arrondis 9"/>
          <p:cNvSpPr/>
          <p:nvPr/>
        </p:nvSpPr>
        <p:spPr bwMode="auto">
          <a:xfrm>
            <a:off x="4069498" y="3780127"/>
            <a:ext cx="1481376" cy="8192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Incubateur</a:t>
            </a:r>
          </a:p>
        </p:txBody>
      </p:sp>
      <p:sp>
        <p:nvSpPr>
          <p:cNvPr id="14" name="Rectangle à coins arrondis 9"/>
          <p:cNvSpPr/>
          <p:nvPr/>
        </p:nvSpPr>
        <p:spPr bwMode="auto">
          <a:xfrm>
            <a:off x="6099564" y="3780127"/>
            <a:ext cx="1481376" cy="8192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Venture Capital</a:t>
            </a:r>
          </a:p>
        </p:txBody>
      </p:sp>
      <p:sp>
        <p:nvSpPr>
          <p:cNvPr id="15" name="Rectangle à coins arrondis 9"/>
          <p:cNvSpPr/>
          <p:nvPr/>
        </p:nvSpPr>
        <p:spPr bwMode="auto">
          <a:xfrm>
            <a:off x="2161011" y="5058066"/>
            <a:ext cx="1481376" cy="8192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B&amp;M</a:t>
            </a:r>
          </a:p>
        </p:txBody>
      </p:sp>
      <p:cxnSp>
        <p:nvCxnSpPr>
          <p:cNvPr id="17" name="Connecteur droit avec flèche 16"/>
          <p:cNvCxnSpPr>
            <a:stCxn id="4" idx="2"/>
            <a:endCxn id="5" idx="0"/>
          </p:cNvCxnSpPr>
          <p:nvPr/>
        </p:nvCxnSpPr>
        <p:spPr bwMode="auto">
          <a:xfrm flipH="1">
            <a:off x="2901699" y="1629024"/>
            <a:ext cx="2556560" cy="791864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4" idx="2"/>
            <a:endCxn id="6" idx="0"/>
          </p:cNvCxnSpPr>
          <p:nvPr/>
        </p:nvCxnSpPr>
        <p:spPr bwMode="auto">
          <a:xfrm flipH="1">
            <a:off x="4810186" y="1629024"/>
            <a:ext cx="648073" cy="761086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4" idx="2"/>
            <a:endCxn id="7" idx="0"/>
          </p:cNvCxnSpPr>
          <p:nvPr/>
        </p:nvCxnSpPr>
        <p:spPr bwMode="auto">
          <a:xfrm>
            <a:off x="5458259" y="1629024"/>
            <a:ext cx="1381993" cy="791864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 bwMode="auto">
          <a:xfrm>
            <a:off x="2913849" y="3240094"/>
            <a:ext cx="1" cy="540033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6" idx="2"/>
            <a:endCxn id="12" idx="0"/>
          </p:cNvCxnSpPr>
          <p:nvPr/>
        </p:nvCxnSpPr>
        <p:spPr bwMode="auto">
          <a:xfrm flipH="1">
            <a:off x="2913850" y="3209316"/>
            <a:ext cx="1896336" cy="570811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endCxn id="13" idx="0"/>
          </p:cNvCxnSpPr>
          <p:nvPr/>
        </p:nvCxnSpPr>
        <p:spPr bwMode="auto">
          <a:xfrm>
            <a:off x="4772352" y="3240094"/>
            <a:ext cx="37834" cy="540033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 bwMode="auto">
          <a:xfrm flipH="1">
            <a:off x="2913849" y="4599333"/>
            <a:ext cx="1" cy="458733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13" idx="0"/>
          </p:cNvCxnSpPr>
          <p:nvPr/>
        </p:nvCxnSpPr>
        <p:spPr bwMode="auto">
          <a:xfrm flipH="1">
            <a:off x="4810186" y="3240094"/>
            <a:ext cx="2045462" cy="540033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 flipH="1">
            <a:off x="6832554" y="3240094"/>
            <a:ext cx="15397" cy="540033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à coins arrondis 9"/>
          <p:cNvSpPr/>
          <p:nvPr/>
        </p:nvSpPr>
        <p:spPr bwMode="auto">
          <a:xfrm>
            <a:off x="4069498" y="5045478"/>
            <a:ext cx="1481376" cy="8192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 Up </a:t>
            </a:r>
          </a:p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Interne</a:t>
            </a:r>
          </a:p>
        </p:txBody>
      </p:sp>
      <p:sp>
        <p:nvSpPr>
          <p:cNvPr id="28" name="Rectangle à coins arrondis 9"/>
          <p:cNvSpPr/>
          <p:nvPr/>
        </p:nvSpPr>
        <p:spPr bwMode="auto">
          <a:xfrm>
            <a:off x="6099564" y="5045478"/>
            <a:ext cx="1481376" cy="8192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Investissement</a:t>
            </a:r>
          </a:p>
          <a:p>
            <a:pPr algn="ctr"/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Cession d’actifs</a:t>
            </a:r>
          </a:p>
        </p:txBody>
      </p:sp>
      <p:cxnSp>
        <p:nvCxnSpPr>
          <p:cNvPr id="29" name="Connecteur droit avec flèche 28"/>
          <p:cNvCxnSpPr>
            <a:stCxn id="13" idx="2"/>
            <a:endCxn id="27" idx="0"/>
          </p:cNvCxnSpPr>
          <p:nvPr/>
        </p:nvCxnSpPr>
        <p:spPr bwMode="auto">
          <a:xfrm>
            <a:off x="4810186" y="4599333"/>
            <a:ext cx="0" cy="446145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 bwMode="auto">
          <a:xfrm>
            <a:off x="6834177" y="4599333"/>
            <a:ext cx="12150" cy="446145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3" idx="2"/>
            <a:endCxn id="15" idx="0"/>
          </p:cNvCxnSpPr>
          <p:nvPr/>
        </p:nvCxnSpPr>
        <p:spPr bwMode="auto">
          <a:xfrm flipH="1">
            <a:off x="2901699" y="4599333"/>
            <a:ext cx="1908487" cy="458733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5" idx="2"/>
            <a:endCxn id="13" idx="0"/>
          </p:cNvCxnSpPr>
          <p:nvPr/>
        </p:nvCxnSpPr>
        <p:spPr bwMode="auto">
          <a:xfrm>
            <a:off x="2901699" y="3240094"/>
            <a:ext cx="1908487" cy="540033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 bwMode="auto">
          <a:xfrm flipH="1">
            <a:off x="4767416" y="4599333"/>
            <a:ext cx="2057440" cy="446145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3" idx="2"/>
            <a:endCxn id="28" idx="0"/>
          </p:cNvCxnSpPr>
          <p:nvPr/>
        </p:nvCxnSpPr>
        <p:spPr bwMode="auto">
          <a:xfrm>
            <a:off x="4810186" y="4599333"/>
            <a:ext cx="2030066" cy="446145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 bwMode="auto">
          <a:xfrm>
            <a:off x="2161011" y="933423"/>
            <a:ext cx="1422451" cy="670898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Cellule</a:t>
            </a:r>
            <a:r>
              <a:rPr lang="fr-FR" sz="16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fr-FR" sz="16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Prospective</a:t>
            </a:r>
          </a:p>
          <a:p>
            <a:pPr algn="ctr">
              <a:defRPr/>
            </a:pPr>
            <a:r>
              <a:rPr lang="fr-FR" sz="11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(y/c Challenge Bib)</a:t>
            </a:r>
          </a:p>
        </p:txBody>
      </p:sp>
      <p:cxnSp>
        <p:nvCxnSpPr>
          <p:cNvPr id="50" name="Connecteur droit avec flèche 49"/>
          <p:cNvCxnSpPr/>
          <p:nvPr/>
        </p:nvCxnSpPr>
        <p:spPr bwMode="auto">
          <a:xfrm flipV="1">
            <a:off x="3563888" y="1268760"/>
            <a:ext cx="720080" cy="114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Ne pas se reposer que sur le canal </a:t>
            </a:r>
            <a:br>
              <a:rPr lang="fr-FR" sz="2800" dirty="0" smtClean="0"/>
            </a:br>
            <a:r>
              <a:rPr lang="fr-FR" sz="2800" dirty="0" smtClean="0"/>
              <a:t>des structures business existantes</a:t>
            </a:r>
            <a:endParaRPr lang="fr-FR" sz="2800" dirty="0"/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7164288" y="908720"/>
            <a:ext cx="1422451" cy="72030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err="1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Bottom</a:t>
            </a:r>
            <a:r>
              <a:rPr lang="fr-FR" sz="16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-up</a:t>
            </a:r>
            <a:endParaRPr lang="fr-FR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4" name="Connecteur droit avec flèche 43"/>
          <p:cNvCxnSpPr>
            <a:stCxn id="42" idx="1"/>
          </p:cNvCxnSpPr>
          <p:nvPr/>
        </p:nvCxnSpPr>
        <p:spPr bwMode="auto">
          <a:xfrm flipH="1">
            <a:off x="6588224" y="1268872"/>
            <a:ext cx="576064" cy="2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8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selaplan\Desktop\Matrice_Descham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412875"/>
            <a:ext cx="8908699" cy="439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327082" y="2107888"/>
            <a:ext cx="1695268" cy="122114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20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915816" y="2107888"/>
            <a:ext cx="2305269" cy="1221149"/>
          </a:xfrm>
          <a:prstGeom prst="rect">
            <a:avLst/>
          </a:prstGeom>
          <a:solidFill>
            <a:srgbClr val="FFDD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20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327082" y="2972161"/>
            <a:ext cx="1695268" cy="21130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600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15816" y="2972161"/>
            <a:ext cx="2305267" cy="2113023"/>
          </a:xfrm>
          <a:prstGeom prst="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600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939501" y="1755936"/>
            <a:ext cx="2204499" cy="6188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Picture 4" descr="UrbanTwe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39" y="2221660"/>
            <a:ext cx="670777" cy="6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nsemble Roue Sandero -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r="-4356"/>
          <a:stretch>
            <a:fillRect/>
          </a:stretch>
        </p:blipFill>
        <p:spPr bwMode="auto">
          <a:xfrm>
            <a:off x="5334685" y="2229463"/>
            <a:ext cx="601894" cy="5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 rot="16200000">
            <a:off x="4653333" y="3667060"/>
            <a:ext cx="2016223" cy="738728"/>
            <a:chOff x="2245" y="448"/>
            <a:chExt cx="1179" cy="499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2" r="1836" b="25516"/>
            <a:stretch>
              <a:fillRect/>
            </a:stretch>
          </p:blipFill>
          <p:spPr bwMode="auto">
            <a:xfrm>
              <a:off x="2245" y="448"/>
              <a:ext cx="1179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900" y="787"/>
              <a:ext cx="34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>
                  <a:solidFill>
                    <a:srgbClr val="333399"/>
                  </a:solidFill>
                  <a:latin typeface="Arial Black" pitchFamily="34" charset="0"/>
                  <a:cs typeface="Arial" pitchFamily="34" charset="0"/>
                </a:rPr>
                <a:t>Solutions</a:t>
              </a:r>
              <a:endParaRPr lang="fr-FR" sz="11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9" t="65854" r="52190"/>
            <a:stretch>
              <a:fillRect/>
            </a:stretch>
          </p:blipFill>
          <p:spPr bwMode="auto">
            <a:xfrm>
              <a:off x="2686" y="765"/>
              <a:ext cx="21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365" y="787"/>
              <a:ext cx="23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333399"/>
                  </a:solidFill>
                  <a:latin typeface="Arial Black" pitchFamily="34" charset="0"/>
                  <a:cs typeface="Arial" pitchFamily="34" charset="0"/>
                </a:rPr>
                <a:t>Global</a:t>
              </a:r>
              <a:endParaRPr lang="fr-FR" sz="11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11" name="Picture 3" descr="freightliner2-b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94" y="3224105"/>
            <a:ext cx="1322962" cy="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0003397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65" y="4017324"/>
            <a:ext cx="1096478" cy="7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Viser aussi hors de la boîte pneumatique : aider la mobilité des biens &amp; personnes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728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Personnalisée 26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00028A"/>
      </a:accent1>
      <a:accent2>
        <a:srgbClr val="244A58"/>
      </a:accent2>
      <a:accent3>
        <a:srgbClr val="E2751D"/>
      </a:accent3>
      <a:accent4>
        <a:srgbClr val="FFDD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433</Words>
  <Application>Microsoft Office PowerPoint</Application>
  <PresentationFormat>Affichage à l'écran (4:3)</PresentationFormat>
  <Paragraphs>127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Nouvelle présentation</vt:lpstr>
      <vt:lpstr>Organisation de l’innovation Michelin</vt:lpstr>
      <vt:lpstr>Michelin en résumé</vt:lpstr>
      <vt:lpstr>Michelin et l’innovation dans le passé</vt:lpstr>
      <vt:lpstr>Des valeurs facilitant la remise en cause</vt:lpstr>
      <vt:lpstr>Présentation PowerPoint</vt:lpstr>
      <vt:lpstr>Présentation PowerPoint</vt:lpstr>
      <vt:lpstr>Les points à travailler</vt:lpstr>
      <vt:lpstr>Ne pas se reposer que sur le canal  des structures business existantes</vt:lpstr>
      <vt:lpstr>Viser aussi hors de la boîte pneumatique : aider la mobilité des biens &amp; personnes</vt:lpstr>
      <vt:lpstr>Faire mûrir technique et approche marché de concert</vt:lpstr>
      <vt:lpstr>Retenir la gouvernance adaptée à notre cas</vt:lpstr>
      <vt:lpstr>Les facteurs d’organisation en dehors de la gouvernance</vt:lpstr>
      <vt:lpstr>Un article de littérature externe</vt:lpstr>
      <vt:lpstr>Présentation PowerPoint</vt:lpstr>
    </vt:vector>
  </TitlesOfParts>
  <Company>Michelin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F260401</dc:creator>
  <cp:lastModifiedBy>Pierre Bordignon</cp:lastModifiedBy>
  <cp:revision>6</cp:revision>
  <dcterms:created xsi:type="dcterms:W3CDTF">2012-10-26T13:27:06Z</dcterms:created>
  <dcterms:modified xsi:type="dcterms:W3CDTF">2012-11-11T18:24:05Z</dcterms:modified>
</cp:coreProperties>
</file>