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3"/>
  </p:notesMasterIdLst>
  <p:handoutMasterIdLst>
    <p:handoutMasterId r:id="rId54"/>
  </p:handoutMasterIdLst>
  <p:sldIdLst>
    <p:sldId id="256" r:id="rId2"/>
    <p:sldId id="257" r:id="rId3"/>
    <p:sldId id="378" r:id="rId4"/>
    <p:sldId id="262" r:id="rId5"/>
    <p:sldId id="264" r:id="rId6"/>
    <p:sldId id="272" r:id="rId7"/>
    <p:sldId id="273" r:id="rId8"/>
    <p:sldId id="274" r:id="rId9"/>
    <p:sldId id="392" r:id="rId10"/>
    <p:sldId id="275" r:id="rId11"/>
    <p:sldId id="276" r:id="rId12"/>
    <p:sldId id="267" r:id="rId13"/>
    <p:sldId id="268" r:id="rId14"/>
    <p:sldId id="303" r:id="rId15"/>
    <p:sldId id="337" r:id="rId16"/>
    <p:sldId id="299" r:id="rId17"/>
    <p:sldId id="269" r:id="rId18"/>
    <p:sldId id="363" r:id="rId19"/>
    <p:sldId id="300" r:id="rId20"/>
    <p:sldId id="394" r:id="rId21"/>
    <p:sldId id="380" r:id="rId22"/>
    <p:sldId id="301" r:id="rId23"/>
    <p:sldId id="395" r:id="rId24"/>
    <p:sldId id="277" r:id="rId25"/>
    <p:sldId id="278" r:id="rId26"/>
    <p:sldId id="281" r:id="rId27"/>
    <p:sldId id="282" r:id="rId28"/>
    <p:sldId id="283" r:id="rId29"/>
    <p:sldId id="397" r:id="rId30"/>
    <p:sldId id="284" r:id="rId31"/>
    <p:sldId id="398" r:id="rId32"/>
    <p:sldId id="285" r:id="rId33"/>
    <p:sldId id="286" r:id="rId34"/>
    <p:sldId id="287" r:id="rId35"/>
    <p:sldId id="288" r:id="rId36"/>
    <p:sldId id="289" r:id="rId37"/>
    <p:sldId id="302" r:id="rId38"/>
    <p:sldId id="290" r:id="rId39"/>
    <p:sldId id="291" r:id="rId40"/>
    <p:sldId id="292" r:id="rId41"/>
    <p:sldId id="399" r:id="rId42"/>
    <p:sldId id="400" r:id="rId43"/>
    <p:sldId id="401" r:id="rId44"/>
    <p:sldId id="402" r:id="rId45"/>
    <p:sldId id="403" r:id="rId46"/>
    <p:sldId id="404" r:id="rId47"/>
    <p:sldId id="294" r:id="rId48"/>
    <p:sldId id="305" r:id="rId49"/>
    <p:sldId id="296" r:id="rId50"/>
    <p:sldId id="297" r:id="rId51"/>
    <p:sldId id="383" r:id="rId5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charset="-128"/>
        <a:cs typeface="+mn-cs"/>
      </a:defRPr>
    </a:lvl1pPr>
    <a:lvl2pPr marL="457200" algn="l" defTabSz="457200" rtl="0" fontAlgn="base">
      <a:spcBef>
        <a:spcPct val="0"/>
      </a:spcBef>
      <a:spcAft>
        <a:spcPct val="0"/>
      </a:spcAft>
      <a:defRPr kern="1200">
        <a:solidFill>
          <a:schemeClr val="tx1"/>
        </a:solidFill>
        <a:latin typeface="Arial" pitchFamily="34" charset="0"/>
        <a:ea typeface="ヒラギノ角ゴ Pro W3" charset="-128"/>
        <a:cs typeface="+mn-cs"/>
      </a:defRPr>
    </a:lvl2pPr>
    <a:lvl3pPr marL="914400" algn="l" defTabSz="457200" rtl="0" fontAlgn="base">
      <a:spcBef>
        <a:spcPct val="0"/>
      </a:spcBef>
      <a:spcAft>
        <a:spcPct val="0"/>
      </a:spcAft>
      <a:defRPr kern="1200">
        <a:solidFill>
          <a:schemeClr val="tx1"/>
        </a:solidFill>
        <a:latin typeface="Arial" pitchFamily="34" charset="0"/>
        <a:ea typeface="ヒラギノ角ゴ Pro W3" charset="-128"/>
        <a:cs typeface="+mn-cs"/>
      </a:defRPr>
    </a:lvl3pPr>
    <a:lvl4pPr marL="1371600" algn="l" defTabSz="457200" rtl="0" fontAlgn="base">
      <a:spcBef>
        <a:spcPct val="0"/>
      </a:spcBef>
      <a:spcAft>
        <a:spcPct val="0"/>
      </a:spcAft>
      <a:defRPr kern="1200">
        <a:solidFill>
          <a:schemeClr val="tx1"/>
        </a:solidFill>
        <a:latin typeface="Arial" pitchFamily="34" charset="0"/>
        <a:ea typeface="ヒラギノ角ゴ Pro W3" charset="-128"/>
        <a:cs typeface="+mn-cs"/>
      </a:defRPr>
    </a:lvl4pPr>
    <a:lvl5pPr marL="1828800" algn="l" defTabSz="457200" rtl="0" fontAlgn="base">
      <a:spcBef>
        <a:spcPct val="0"/>
      </a:spcBef>
      <a:spcAft>
        <a:spcPct val="0"/>
      </a:spcAft>
      <a:defRPr kern="1200">
        <a:solidFill>
          <a:schemeClr val="tx1"/>
        </a:solidFill>
        <a:latin typeface="Arial" pitchFamily="34" charset="0"/>
        <a:ea typeface="ヒラギノ角ゴ Pro W3" charset="-128"/>
        <a:cs typeface="+mn-cs"/>
      </a:defRPr>
    </a:lvl5pPr>
    <a:lvl6pPr marL="2286000" algn="l" defTabSz="914400" rtl="0" eaLnBrk="1" latinLnBrk="0" hangingPunct="1">
      <a:defRPr kern="1200">
        <a:solidFill>
          <a:schemeClr val="tx1"/>
        </a:solidFill>
        <a:latin typeface="Arial" pitchFamily="34" charset="0"/>
        <a:ea typeface="ヒラギノ角ゴ Pro W3" charset="-128"/>
        <a:cs typeface="+mn-cs"/>
      </a:defRPr>
    </a:lvl6pPr>
    <a:lvl7pPr marL="2743200" algn="l" defTabSz="914400" rtl="0" eaLnBrk="1" latinLnBrk="0" hangingPunct="1">
      <a:defRPr kern="1200">
        <a:solidFill>
          <a:schemeClr val="tx1"/>
        </a:solidFill>
        <a:latin typeface="Arial" pitchFamily="34" charset="0"/>
        <a:ea typeface="ヒラギノ角ゴ Pro W3" charset="-128"/>
        <a:cs typeface="+mn-cs"/>
      </a:defRPr>
    </a:lvl7pPr>
    <a:lvl8pPr marL="3200400" algn="l" defTabSz="914400" rtl="0" eaLnBrk="1" latinLnBrk="0" hangingPunct="1">
      <a:defRPr kern="1200">
        <a:solidFill>
          <a:schemeClr val="tx1"/>
        </a:solidFill>
        <a:latin typeface="Arial" pitchFamily="34" charset="0"/>
        <a:ea typeface="ヒラギノ角ゴ Pro W3" charset="-128"/>
        <a:cs typeface="+mn-cs"/>
      </a:defRPr>
    </a:lvl8pPr>
    <a:lvl9pPr marL="3657600" algn="l" defTabSz="914400" rtl="0" eaLnBrk="1" latinLnBrk="0" hangingPunct="1">
      <a:defRPr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00" d="100"/>
          <a:sy n="100" d="100"/>
        </p:scale>
        <p:origin x="-204" y="7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8" d="100"/>
          <a:sy n="68" d="100"/>
        </p:scale>
        <p:origin x="-162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fr-F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0A586125-D667-44D1-A660-C2E652E469A0}" type="datetime1">
              <a:rPr lang="en-US"/>
              <a:pPr/>
              <a:t>7/13/2012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fr-F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7F6C8AF-EF49-4E29-AF44-ACDD15A72E44}" type="slidenum">
              <a:rPr lang="en-US"/>
              <a:pPr/>
              <a:t>‹N°›</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5272202C-4643-4028-8303-7FDE9DDD2C4A}" type="datetime1">
              <a:rPr lang="en-US"/>
              <a:pPr/>
              <a:t>7/13/2012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fr-FR"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72C080B1-A325-43A4-8A0C-92CC2980353C}" type="slidenum">
              <a:rPr lang="en-US"/>
              <a:pPr/>
              <a:t>‹N°›</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a:lstStyle/>
          <a:p>
            <a:endParaRPr lang="fr-FR" smtClean="0"/>
          </a:p>
        </p:txBody>
      </p:sp>
      <p:sp>
        <p:nvSpPr>
          <p:cNvPr id="4" name="Slide Number Placeholder 3"/>
          <p:cNvSpPr>
            <a:spLocks noGrp="1"/>
          </p:cNvSpPr>
          <p:nvPr>
            <p:ph type="sldNum" sz="quarter" idx="5"/>
          </p:nvPr>
        </p:nvSpPr>
        <p:spPr/>
        <p:txBody>
          <a:bodyPr/>
          <a:lstStyle/>
          <a:p>
            <a:fld id="{6B5EDA75-A54F-4BBA-B554-F799E88F3D62}" type="slidenum">
              <a:rPr lang="en-US"/>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a:lstStyle/>
          <a:p>
            <a:endParaRPr lang="fr-FR" smtClean="0"/>
          </a:p>
        </p:txBody>
      </p:sp>
      <p:sp>
        <p:nvSpPr>
          <p:cNvPr id="4" name="Slide Number Placeholder 3"/>
          <p:cNvSpPr>
            <a:spLocks noGrp="1"/>
          </p:cNvSpPr>
          <p:nvPr>
            <p:ph type="sldNum" sz="quarter" idx="5"/>
          </p:nvPr>
        </p:nvSpPr>
        <p:spPr/>
        <p:txBody>
          <a:bodyPr/>
          <a:lstStyle/>
          <a:p>
            <a:fld id="{D4CB099E-9748-460D-9D42-6B09679C7531}" type="slidenum">
              <a:rPr lang="en-US"/>
              <a:pPr/>
              <a:t>48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31B00921-D2D8-4220-BCF3-42F4B424C5F0}" type="datetime1">
              <a:rPr lang="en-US"/>
              <a:pPr/>
              <a:t>7/13/2012</a:t>
            </a:fld>
            <a:endParaRPr lang="en-US"/>
          </a:p>
        </p:txBody>
      </p:sp>
      <p:sp>
        <p:nvSpPr>
          <p:cNvPr id="5" name="Footer Placeholder 4"/>
          <p:cNvSpPr>
            <a:spLocks noGrp="1"/>
          </p:cNvSpPr>
          <p:nvPr>
            <p:ph type="ftr" sz="quarter" idx="11"/>
          </p:nvPr>
        </p:nvSpPr>
        <p:spPr/>
        <p:txBody>
          <a:bodyPr/>
          <a:lstStyle>
            <a:lvl1pPr>
              <a:defRPr/>
            </a:lvl1pPr>
          </a:lstStyle>
          <a:p>
            <a:r>
              <a:rPr lang="en-US"/>
              <a:t>B. France-Lanord</a:t>
            </a:r>
          </a:p>
        </p:txBody>
      </p:sp>
      <p:sp>
        <p:nvSpPr>
          <p:cNvPr id="6" name="Slide Number Placeholder 5"/>
          <p:cNvSpPr>
            <a:spLocks noGrp="1"/>
          </p:cNvSpPr>
          <p:nvPr>
            <p:ph type="sldNum" sz="quarter" idx="12"/>
          </p:nvPr>
        </p:nvSpPr>
        <p:spPr/>
        <p:txBody>
          <a:bodyPr/>
          <a:lstStyle>
            <a:lvl1pPr>
              <a:defRPr/>
            </a:lvl1pPr>
          </a:lstStyle>
          <a:p>
            <a:fld id="{71501168-EF72-4377-AA06-932FFCC28DB5}" type="slidenum">
              <a:rPr lang="en-US"/>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lvl1pPr>
              <a:defRPr/>
            </a:lvl1pPr>
          </a:lstStyle>
          <a:p>
            <a:fld id="{8D19A788-2A27-44D6-AFDB-881BB221E5B9}" type="datetime1">
              <a:rPr lang="en-US"/>
              <a:pPr/>
              <a:t>7/13/2012</a:t>
            </a:fld>
            <a:endParaRPr lang="en-US"/>
          </a:p>
        </p:txBody>
      </p:sp>
      <p:sp>
        <p:nvSpPr>
          <p:cNvPr id="5" name="Footer Placeholder 4"/>
          <p:cNvSpPr>
            <a:spLocks noGrp="1"/>
          </p:cNvSpPr>
          <p:nvPr>
            <p:ph type="ftr" sz="quarter" idx="11"/>
          </p:nvPr>
        </p:nvSpPr>
        <p:spPr/>
        <p:txBody>
          <a:bodyPr/>
          <a:lstStyle>
            <a:lvl1pPr>
              <a:defRPr/>
            </a:lvl1pPr>
          </a:lstStyle>
          <a:p>
            <a:r>
              <a:rPr lang="en-US"/>
              <a:t>B. France-Lanord</a:t>
            </a:r>
          </a:p>
        </p:txBody>
      </p:sp>
      <p:sp>
        <p:nvSpPr>
          <p:cNvPr id="6" name="Slide Number Placeholder 5"/>
          <p:cNvSpPr>
            <a:spLocks noGrp="1"/>
          </p:cNvSpPr>
          <p:nvPr>
            <p:ph type="sldNum" sz="quarter" idx="12"/>
          </p:nvPr>
        </p:nvSpPr>
        <p:spPr/>
        <p:txBody>
          <a:bodyPr/>
          <a:lstStyle>
            <a:lvl1pPr>
              <a:defRPr/>
            </a:lvl1pPr>
          </a:lstStyle>
          <a:p>
            <a:fld id="{7A534942-D19A-465B-A704-3B8229BAE1F1}" type="slidenum">
              <a:rPr lang="en-US"/>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lvl1pPr>
              <a:defRPr/>
            </a:lvl1pPr>
          </a:lstStyle>
          <a:p>
            <a:fld id="{80082E3A-31D8-4B6F-9F1F-F855F073BA43}" type="datetime1">
              <a:rPr lang="en-US"/>
              <a:pPr/>
              <a:t>7/13/2012</a:t>
            </a:fld>
            <a:endParaRPr lang="en-US"/>
          </a:p>
        </p:txBody>
      </p:sp>
      <p:sp>
        <p:nvSpPr>
          <p:cNvPr id="5" name="Footer Placeholder 4"/>
          <p:cNvSpPr>
            <a:spLocks noGrp="1"/>
          </p:cNvSpPr>
          <p:nvPr>
            <p:ph type="ftr" sz="quarter" idx="11"/>
          </p:nvPr>
        </p:nvSpPr>
        <p:spPr/>
        <p:txBody>
          <a:bodyPr/>
          <a:lstStyle>
            <a:lvl1pPr>
              <a:defRPr/>
            </a:lvl1pPr>
          </a:lstStyle>
          <a:p>
            <a:r>
              <a:rPr lang="en-US"/>
              <a:t>B. France-Lanord</a:t>
            </a:r>
          </a:p>
        </p:txBody>
      </p:sp>
      <p:sp>
        <p:nvSpPr>
          <p:cNvPr id="6" name="Slide Number Placeholder 5"/>
          <p:cNvSpPr>
            <a:spLocks noGrp="1"/>
          </p:cNvSpPr>
          <p:nvPr>
            <p:ph type="sldNum" sz="quarter" idx="12"/>
          </p:nvPr>
        </p:nvSpPr>
        <p:spPr/>
        <p:txBody>
          <a:bodyPr/>
          <a:lstStyle>
            <a:lvl1pPr>
              <a:defRPr/>
            </a:lvl1pPr>
          </a:lstStyle>
          <a:p>
            <a:fld id="{4A606564-326E-4824-A193-2A4275977072}" type="slidenum">
              <a:rPr lang="en-US"/>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Content Placeholder 2"/>
          <p:cNvSpPr>
            <a:spLocks noGrp="1"/>
          </p:cNvSpPr>
          <p:nvPr>
            <p:ph idx="1"/>
          </p:nvPr>
        </p:nvSpPr>
        <p:spPr/>
        <p:txBody>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lvl1pPr>
              <a:defRPr/>
            </a:lvl1pPr>
          </a:lstStyle>
          <a:p>
            <a:fld id="{06597286-2CB4-4C16-8BEE-809381BE85E8}" type="datetime1">
              <a:rPr lang="en-US"/>
              <a:pPr/>
              <a:t>7/13/2012</a:t>
            </a:fld>
            <a:endParaRPr lang="en-US"/>
          </a:p>
        </p:txBody>
      </p:sp>
      <p:sp>
        <p:nvSpPr>
          <p:cNvPr id="5" name="Footer Placeholder 4"/>
          <p:cNvSpPr>
            <a:spLocks noGrp="1"/>
          </p:cNvSpPr>
          <p:nvPr>
            <p:ph type="ftr" sz="quarter" idx="11"/>
          </p:nvPr>
        </p:nvSpPr>
        <p:spPr/>
        <p:txBody>
          <a:bodyPr/>
          <a:lstStyle>
            <a:lvl1pPr>
              <a:defRPr/>
            </a:lvl1pPr>
          </a:lstStyle>
          <a:p>
            <a:r>
              <a:rPr lang="en-US"/>
              <a:t>B. France-Lanord</a:t>
            </a:r>
          </a:p>
        </p:txBody>
      </p:sp>
      <p:sp>
        <p:nvSpPr>
          <p:cNvPr id="6" name="Slide Number Placeholder 5"/>
          <p:cNvSpPr>
            <a:spLocks noGrp="1"/>
          </p:cNvSpPr>
          <p:nvPr>
            <p:ph type="sldNum" sz="quarter" idx="12"/>
          </p:nvPr>
        </p:nvSpPr>
        <p:spPr/>
        <p:txBody>
          <a:bodyPr/>
          <a:lstStyle>
            <a:lvl1pPr>
              <a:defRPr/>
            </a:lvl1pPr>
          </a:lstStyle>
          <a:p>
            <a:fld id="{BAE1B81F-4B6C-423A-9E71-4341ADAEE5D1}" type="slidenum">
              <a:rPr lang="en-US"/>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Click to edit Master text styles</a:t>
            </a:r>
          </a:p>
        </p:txBody>
      </p:sp>
      <p:sp>
        <p:nvSpPr>
          <p:cNvPr id="4" name="Date Placeholder 3"/>
          <p:cNvSpPr>
            <a:spLocks noGrp="1"/>
          </p:cNvSpPr>
          <p:nvPr>
            <p:ph type="dt" sz="half" idx="10"/>
          </p:nvPr>
        </p:nvSpPr>
        <p:spPr/>
        <p:txBody>
          <a:bodyPr/>
          <a:lstStyle>
            <a:lvl1pPr>
              <a:defRPr/>
            </a:lvl1pPr>
          </a:lstStyle>
          <a:p>
            <a:fld id="{28AC34FE-40A7-4A40-BC29-40955062F359}" type="datetime1">
              <a:rPr lang="en-US"/>
              <a:pPr/>
              <a:t>7/13/2012</a:t>
            </a:fld>
            <a:endParaRPr lang="en-US"/>
          </a:p>
        </p:txBody>
      </p:sp>
      <p:sp>
        <p:nvSpPr>
          <p:cNvPr id="5" name="Footer Placeholder 4"/>
          <p:cNvSpPr>
            <a:spLocks noGrp="1"/>
          </p:cNvSpPr>
          <p:nvPr>
            <p:ph type="ftr" sz="quarter" idx="11"/>
          </p:nvPr>
        </p:nvSpPr>
        <p:spPr/>
        <p:txBody>
          <a:bodyPr/>
          <a:lstStyle>
            <a:lvl1pPr>
              <a:defRPr/>
            </a:lvl1pPr>
          </a:lstStyle>
          <a:p>
            <a:r>
              <a:rPr lang="en-US"/>
              <a:t>B. France-Lanord</a:t>
            </a:r>
          </a:p>
        </p:txBody>
      </p:sp>
      <p:sp>
        <p:nvSpPr>
          <p:cNvPr id="6" name="Slide Number Placeholder 5"/>
          <p:cNvSpPr>
            <a:spLocks noGrp="1"/>
          </p:cNvSpPr>
          <p:nvPr>
            <p:ph type="sldNum" sz="quarter" idx="12"/>
          </p:nvPr>
        </p:nvSpPr>
        <p:spPr/>
        <p:txBody>
          <a:bodyPr/>
          <a:lstStyle>
            <a:lvl1pPr>
              <a:defRPr/>
            </a:lvl1pPr>
          </a:lstStyle>
          <a:p>
            <a:fld id="{EFD8E13E-A02E-4491-B97D-E78DD3F7B5AB}" type="slidenum">
              <a:rPr lang="en-US"/>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5" name="Date Placeholder 3"/>
          <p:cNvSpPr>
            <a:spLocks noGrp="1"/>
          </p:cNvSpPr>
          <p:nvPr>
            <p:ph type="dt" sz="half" idx="10"/>
          </p:nvPr>
        </p:nvSpPr>
        <p:spPr/>
        <p:txBody>
          <a:bodyPr/>
          <a:lstStyle>
            <a:lvl1pPr>
              <a:defRPr/>
            </a:lvl1pPr>
          </a:lstStyle>
          <a:p>
            <a:fld id="{E3058583-7B53-4B13-9319-683681EA04BC}" type="datetime1">
              <a:rPr lang="en-US"/>
              <a:pPr/>
              <a:t>7/13/2012</a:t>
            </a:fld>
            <a:endParaRPr lang="en-US"/>
          </a:p>
        </p:txBody>
      </p:sp>
      <p:sp>
        <p:nvSpPr>
          <p:cNvPr id="6" name="Footer Placeholder 4"/>
          <p:cNvSpPr>
            <a:spLocks noGrp="1"/>
          </p:cNvSpPr>
          <p:nvPr>
            <p:ph type="ftr" sz="quarter" idx="11"/>
          </p:nvPr>
        </p:nvSpPr>
        <p:spPr/>
        <p:txBody>
          <a:bodyPr/>
          <a:lstStyle>
            <a:lvl1pPr>
              <a:defRPr/>
            </a:lvl1pPr>
          </a:lstStyle>
          <a:p>
            <a:r>
              <a:rPr lang="en-US"/>
              <a:t>B. France-Lanord</a:t>
            </a:r>
          </a:p>
        </p:txBody>
      </p:sp>
      <p:sp>
        <p:nvSpPr>
          <p:cNvPr id="7" name="Slide Number Placeholder 5"/>
          <p:cNvSpPr>
            <a:spLocks noGrp="1"/>
          </p:cNvSpPr>
          <p:nvPr>
            <p:ph type="sldNum" sz="quarter" idx="12"/>
          </p:nvPr>
        </p:nvSpPr>
        <p:spPr/>
        <p:txBody>
          <a:bodyPr/>
          <a:lstStyle>
            <a:lvl1pPr>
              <a:defRPr/>
            </a:lvl1pPr>
          </a:lstStyle>
          <a:p>
            <a:fld id="{A86FE99E-F2D0-4491-9ECB-D4FF3E5BE2E3}" type="slidenum">
              <a:rPr lang="en-US"/>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7" name="Date Placeholder 3"/>
          <p:cNvSpPr>
            <a:spLocks noGrp="1"/>
          </p:cNvSpPr>
          <p:nvPr>
            <p:ph type="dt" sz="half" idx="10"/>
          </p:nvPr>
        </p:nvSpPr>
        <p:spPr/>
        <p:txBody>
          <a:bodyPr/>
          <a:lstStyle>
            <a:lvl1pPr>
              <a:defRPr/>
            </a:lvl1pPr>
          </a:lstStyle>
          <a:p>
            <a:fld id="{27C76BDE-29BF-4CE2-B008-0B6A29EDC017}" type="datetime1">
              <a:rPr lang="en-US"/>
              <a:pPr/>
              <a:t>7/13/2012</a:t>
            </a:fld>
            <a:endParaRPr lang="en-US"/>
          </a:p>
        </p:txBody>
      </p:sp>
      <p:sp>
        <p:nvSpPr>
          <p:cNvPr id="8" name="Footer Placeholder 4"/>
          <p:cNvSpPr>
            <a:spLocks noGrp="1"/>
          </p:cNvSpPr>
          <p:nvPr>
            <p:ph type="ftr" sz="quarter" idx="11"/>
          </p:nvPr>
        </p:nvSpPr>
        <p:spPr/>
        <p:txBody>
          <a:bodyPr/>
          <a:lstStyle>
            <a:lvl1pPr>
              <a:defRPr/>
            </a:lvl1pPr>
          </a:lstStyle>
          <a:p>
            <a:r>
              <a:rPr lang="en-US"/>
              <a:t>B. France-Lanord</a:t>
            </a:r>
          </a:p>
        </p:txBody>
      </p:sp>
      <p:sp>
        <p:nvSpPr>
          <p:cNvPr id="9" name="Slide Number Placeholder 5"/>
          <p:cNvSpPr>
            <a:spLocks noGrp="1"/>
          </p:cNvSpPr>
          <p:nvPr>
            <p:ph type="sldNum" sz="quarter" idx="12"/>
          </p:nvPr>
        </p:nvSpPr>
        <p:spPr/>
        <p:txBody>
          <a:bodyPr/>
          <a:lstStyle>
            <a:lvl1pPr>
              <a:defRPr/>
            </a:lvl1pPr>
          </a:lstStyle>
          <a:p>
            <a:fld id="{455AFE9A-B69A-4E8D-ABFF-6BFAAC7C3D48}" type="slidenum">
              <a:rPr lang="en-US"/>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D1CD4DD7-EB13-4DDB-92E8-167B72ABB976}" type="datetime1">
              <a:rPr lang="en-US"/>
              <a:pPr/>
              <a:t>7/13/2012</a:t>
            </a:fld>
            <a:endParaRPr lang="en-US"/>
          </a:p>
        </p:txBody>
      </p:sp>
      <p:sp>
        <p:nvSpPr>
          <p:cNvPr id="4" name="Footer Placeholder 4"/>
          <p:cNvSpPr>
            <a:spLocks noGrp="1"/>
          </p:cNvSpPr>
          <p:nvPr>
            <p:ph type="ftr" sz="quarter" idx="11"/>
          </p:nvPr>
        </p:nvSpPr>
        <p:spPr/>
        <p:txBody>
          <a:bodyPr/>
          <a:lstStyle>
            <a:lvl1pPr>
              <a:defRPr/>
            </a:lvl1pPr>
          </a:lstStyle>
          <a:p>
            <a:r>
              <a:rPr lang="en-US"/>
              <a:t>B. France-Lanord</a:t>
            </a:r>
          </a:p>
        </p:txBody>
      </p:sp>
      <p:sp>
        <p:nvSpPr>
          <p:cNvPr id="5" name="Slide Number Placeholder 5"/>
          <p:cNvSpPr>
            <a:spLocks noGrp="1"/>
          </p:cNvSpPr>
          <p:nvPr>
            <p:ph type="sldNum" sz="quarter" idx="12"/>
          </p:nvPr>
        </p:nvSpPr>
        <p:spPr/>
        <p:txBody>
          <a:bodyPr/>
          <a:lstStyle>
            <a:lvl1pPr>
              <a:defRPr/>
            </a:lvl1pPr>
          </a:lstStyle>
          <a:p>
            <a:fld id="{C1D990BC-E159-40A8-B02A-CDB415148317}" type="slidenum">
              <a:rPr lang="en-US"/>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49F803A-0715-4E4F-A534-C641932DC04F}" type="datetime1">
              <a:rPr lang="en-US"/>
              <a:pPr/>
              <a:t>7/13/2012</a:t>
            </a:fld>
            <a:endParaRPr lang="en-US"/>
          </a:p>
        </p:txBody>
      </p:sp>
      <p:sp>
        <p:nvSpPr>
          <p:cNvPr id="3" name="Footer Placeholder 4"/>
          <p:cNvSpPr>
            <a:spLocks noGrp="1"/>
          </p:cNvSpPr>
          <p:nvPr>
            <p:ph type="ftr" sz="quarter" idx="11"/>
          </p:nvPr>
        </p:nvSpPr>
        <p:spPr/>
        <p:txBody>
          <a:bodyPr/>
          <a:lstStyle>
            <a:lvl1pPr>
              <a:defRPr/>
            </a:lvl1pPr>
          </a:lstStyle>
          <a:p>
            <a:r>
              <a:rPr lang="en-US"/>
              <a:t>B. France-Lanord</a:t>
            </a:r>
          </a:p>
        </p:txBody>
      </p:sp>
      <p:sp>
        <p:nvSpPr>
          <p:cNvPr id="4" name="Slide Number Placeholder 5"/>
          <p:cNvSpPr>
            <a:spLocks noGrp="1"/>
          </p:cNvSpPr>
          <p:nvPr>
            <p:ph type="sldNum" sz="quarter" idx="12"/>
          </p:nvPr>
        </p:nvSpPr>
        <p:spPr/>
        <p:txBody>
          <a:bodyPr/>
          <a:lstStyle>
            <a:lvl1pPr>
              <a:defRPr/>
            </a:lvl1pPr>
          </a:lstStyle>
          <a:p>
            <a:fld id="{39B89ED7-08AC-4282-939B-3A3C8EEF5D2C}" type="slidenum">
              <a:rPr lang="en-US"/>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
        <p:nvSpPr>
          <p:cNvPr id="5" name="Date Placeholder 3"/>
          <p:cNvSpPr>
            <a:spLocks noGrp="1"/>
          </p:cNvSpPr>
          <p:nvPr>
            <p:ph type="dt" sz="half" idx="10"/>
          </p:nvPr>
        </p:nvSpPr>
        <p:spPr/>
        <p:txBody>
          <a:bodyPr/>
          <a:lstStyle>
            <a:lvl1pPr>
              <a:defRPr/>
            </a:lvl1pPr>
          </a:lstStyle>
          <a:p>
            <a:fld id="{E3182A5E-4528-4915-9188-6FC27C6B2ED8}" type="datetime1">
              <a:rPr lang="en-US"/>
              <a:pPr/>
              <a:t>7/13/2012</a:t>
            </a:fld>
            <a:endParaRPr lang="en-US"/>
          </a:p>
        </p:txBody>
      </p:sp>
      <p:sp>
        <p:nvSpPr>
          <p:cNvPr id="6" name="Footer Placeholder 4"/>
          <p:cNvSpPr>
            <a:spLocks noGrp="1"/>
          </p:cNvSpPr>
          <p:nvPr>
            <p:ph type="ftr" sz="quarter" idx="11"/>
          </p:nvPr>
        </p:nvSpPr>
        <p:spPr/>
        <p:txBody>
          <a:bodyPr/>
          <a:lstStyle>
            <a:lvl1pPr>
              <a:defRPr/>
            </a:lvl1pPr>
          </a:lstStyle>
          <a:p>
            <a:r>
              <a:rPr lang="en-US"/>
              <a:t>B. France-Lanord</a:t>
            </a:r>
          </a:p>
        </p:txBody>
      </p:sp>
      <p:sp>
        <p:nvSpPr>
          <p:cNvPr id="7" name="Slide Number Placeholder 5"/>
          <p:cNvSpPr>
            <a:spLocks noGrp="1"/>
          </p:cNvSpPr>
          <p:nvPr>
            <p:ph type="sldNum" sz="quarter" idx="12"/>
          </p:nvPr>
        </p:nvSpPr>
        <p:spPr/>
        <p:txBody>
          <a:bodyPr/>
          <a:lstStyle>
            <a:lvl1pPr>
              <a:defRPr/>
            </a:lvl1pPr>
          </a:lstStyle>
          <a:p>
            <a:fld id="{34A8CAA1-E71D-4F5D-B3F6-6B1AB6A86BD7}" type="slidenum">
              <a:rPr lang="en-US"/>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
        <p:nvSpPr>
          <p:cNvPr id="5" name="Date Placeholder 3"/>
          <p:cNvSpPr>
            <a:spLocks noGrp="1"/>
          </p:cNvSpPr>
          <p:nvPr>
            <p:ph type="dt" sz="half" idx="10"/>
          </p:nvPr>
        </p:nvSpPr>
        <p:spPr/>
        <p:txBody>
          <a:bodyPr/>
          <a:lstStyle>
            <a:lvl1pPr>
              <a:defRPr/>
            </a:lvl1pPr>
          </a:lstStyle>
          <a:p>
            <a:fld id="{CB222BBD-D53C-46A7-BF2D-F50D523C3B5B}" type="datetime1">
              <a:rPr lang="en-US"/>
              <a:pPr/>
              <a:t>7/13/2012</a:t>
            </a:fld>
            <a:endParaRPr lang="en-US"/>
          </a:p>
        </p:txBody>
      </p:sp>
      <p:sp>
        <p:nvSpPr>
          <p:cNvPr id="6" name="Footer Placeholder 4"/>
          <p:cNvSpPr>
            <a:spLocks noGrp="1"/>
          </p:cNvSpPr>
          <p:nvPr>
            <p:ph type="ftr" sz="quarter" idx="11"/>
          </p:nvPr>
        </p:nvSpPr>
        <p:spPr/>
        <p:txBody>
          <a:bodyPr/>
          <a:lstStyle>
            <a:lvl1pPr>
              <a:defRPr/>
            </a:lvl1pPr>
          </a:lstStyle>
          <a:p>
            <a:r>
              <a:rPr lang="en-US"/>
              <a:t>B. France-Lanord</a:t>
            </a:r>
          </a:p>
        </p:txBody>
      </p:sp>
      <p:sp>
        <p:nvSpPr>
          <p:cNvPr id="7" name="Slide Number Placeholder 5"/>
          <p:cNvSpPr>
            <a:spLocks noGrp="1"/>
          </p:cNvSpPr>
          <p:nvPr>
            <p:ph type="sldNum" sz="quarter" idx="12"/>
          </p:nvPr>
        </p:nvSpPr>
        <p:spPr/>
        <p:txBody>
          <a:bodyPr/>
          <a:lstStyle>
            <a:lvl1pPr>
              <a:defRPr/>
            </a:lvl1pPr>
          </a:lstStyle>
          <a:p>
            <a:fld id="{75E5A5C2-75BC-4784-BD32-C3685D86749D}" type="slidenum">
              <a:rPr lang="en-US"/>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C774A5F3-BC30-4C5C-91C0-89673CE1FFBE}" type="datetime1">
              <a:rPr lang="en-US"/>
              <a:pPr/>
              <a:t>7/13/2012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r>
              <a:rPr lang="en-US"/>
              <a:t>B. France-Lanord</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A6F9BFF4-13F1-44D8-9B7F-B30A9A00CC83}" type="slidenum">
              <a:rPr lang="en-US"/>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pitchFamily="34"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pitchFamily="34"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pitchFamily="34"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pitchFamily="34"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Document_Microsoft_Office_Word_97_-_2003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143000"/>
            <a:ext cx="6400800" cy="3429000"/>
          </a:xfrm>
        </p:spPr>
        <p:txBody>
          <a:bodyPr>
            <a:normAutofit/>
          </a:bodyPr>
          <a:lstStyle/>
          <a:p>
            <a:pPr eaLnBrk="1" hangingPunct="1">
              <a:lnSpc>
                <a:spcPct val="90000"/>
              </a:lnSpc>
            </a:pPr>
            <a:r>
              <a:rPr lang="en-US" sz="3000" smtClean="0">
                <a:solidFill>
                  <a:srgbClr val="898989"/>
                </a:solidFill>
                <a:latin typeface="Arial" pitchFamily="34" charset="0"/>
                <a:cs typeface="Arial" pitchFamily="34" charset="0"/>
              </a:rPr>
              <a:t>AFOPE</a:t>
            </a:r>
          </a:p>
          <a:p>
            <a:pPr eaLnBrk="1" hangingPunct="1">
              <a:lnSpc>
                <a:spcPct val="90000"/>
              </a:lnSpc>
            </a:pPr>
            <a:endParaRPr lang="en-US" sz="3000" smtClean="0">
              <a:solidFill>
                <a:srgbClr val="898989"/>
              </a:solidFill>
              <a:latin typeface="Arial" pitchFamily="34" charset="0"/>
              <a:cs typeface="Arial" pitchFamily="34" charset="0"/>
            </a:endParaRPr>
          </a:p>
          <a:p>
            <a:pPr eaLnBrk="1" hangingPunct="1">
              <a:lnSpc>
                <a:spcPct val="90000"/>
              </a:lnSpc>
            </a:pPr>
            <a:r>
              <a:rPr lang="en-US" sz="3000" smtClean="0">
                <a:solidFill>
                  <a:srgbClr val="898989"/>
                </a:solidFill>
                <a:latin typeface="Arial" pitchFamily="34" charset="0"/>
                <a:cs typeface="Arial" pitchFamily="34" charset="0"/>
              </a:rPr>
              <a:t>Quelques outils d’analyse et de diagnostic d’une organisation</a:t>
            </a:r>
          </a:p>
          <a:p>
            <a:pPr eaLnBrk="1" hangingPunct="1">
              <a:lnSpc>
                <a:spcPct val="90000"/>
              </a:lnSpc>
            </a:pPr>
            <a:endParaRPr lang="en-US" sz="1300" smtClean="0">
              <a:solidFill>
                <a:srgbClr val="898989"/>
              </a:solidFill>
              <a:latin typeface="Arial" pitchFamily="34" charset="0"/>
              <a:cs typeface="Arial" pitchFamily="34" charset="0"/>
            </a:endParaRPr>
          </a:p>
          <a:p>
            <a:pPr eaLnBrk="1" hangingPunct="1">
              <a:lnSpc>
                <a:spcPct val="90000"/>
              </a:lnSpc>
            </a:pPr>
            <a:r>
              <a:rPr lang="en-US" sz="1500" b="1" smtClean="0">
                <a:solidFill>
                  <a:srgbClr val="898989"/>
                </a:solidFill>
                <a:latin typeface="Arial" pitchFamily="34" charset="0"/>
                <a:cs typeface="Arial" pitchFamily="34" charset="0"/>
              </a:rPr>
              <a:t>Bruno France-Lanord</a:t>
            </a:r>
          </a:p>
          <a:p>
            <a:pPr eaLnBrk="1" hangingPunct="1">
              <a:lnSpc>
                <a:spcPct val="90000"/>
              </a:lnSpc>
            </a:pPr>
            <a:r>
              <a:rPr lang="en-US" sz="1300" smtClean="0">
                <a:solidFill>
                  <a:srgbClr val="898989"/>
                </a:solidFill>
                <a:latin typeface="Arial" pitchFamily="34" charset="0"/>
                <a:cs typeface="Arial" pitchFamily="34" charset="0"/>
              </a:rPr>
              <a:t>CNAM-Département MIP</a:t>
            </a:r>
          </a:p>
          <a:p>
            <a:pPr eaLnBrk="1" hangingPunct="1">
              <a:lnSpc>
                <a:spcPct val="90000"/>
              </a:lnSpc>
            </a:pPr>
            <a:endParaRPr lang="en-US" sz="1700" smtClean="0">
              <a:solidFill>
                <a:srgbClr val="898989"/>
              </a:solidFill>
              <a:latin typeface="Arial" pitchFamily="34" charset="0"/>
              <a:cs typeface="Arial" pitchFamily="34" charset="0"/>
            </a:endParaRPr>
          </a:p>
          <a:p>
            <a:pPr eaLnBrk="1" hangingPunct="1">
              <a:lnSpc>
                <a:spcPct val="90000"/>
              </a:lnSpc>
            </a:pPr>
            <a:r>
              <a:rPr lang="en-US" sz="1700" smtClean="0">
                <a:solidFill>
                  <a:srgbClr val="898989"/>
                </a:solidFill>
                <a:latin typeface="Arial" pitchFamily="34" charset="0"/>
                <a:cs typeface="Arial" pitchFamily="34" charset="0"/>
              </a:rPr>
              <a:t>21 juin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z="2800" smtClean="0">
                <a:latin typeface="Helvetica" charset="0"/>
              </a:rPr>
              <a:t>Les six dimensions de l’ organisation</a:t>
            </a:r>
          </a:p>
        </p:txBody>
      </p:sp>
      <p:sp>
        <p:nvSpPr>
          <p:cNvPr id="25603" name="Content Placeholder 2"/>
          <p:cNvSpPr>
            <a:spLocks noGrp="1"/>
          </p:cNvSpPr>
          <p:nvPr>
            <p:ph idx="1"/>
          </p:nvPr>
        </p:nvSpPr>
        <p:spPr/>
        <p:txBody>
          <a:bodyPr/>
          <a:lstStyle/>
          <a:p>
            <a:pPr marL="457200" indent="-457200" eaLnBrk="1" hangingPunct="1">
              <a:buFont typeface="Arial" pitchFamily="34" charset="0"/>
              <a:buAutoNum type="arabicPeriod" startAt="5"/>
            </a:pPr>
            <a:r>
              <a:rPr lang="en-US" sz="2000" smtClean="0">
                <a:solidFill>
                  <a:srgbClr val="800000"/>
                </a:solidFill>
                <a:latin typeface="Helvetica" charset="0"/>
                <a:cs typeface="Helvetica" charset="0"/>
              </a:rPr>
              <a:t>Le système de pilotage et de contrôle</a:t>
            </a:r>
          </a:p>
          <a:p>
            <a:pPr marL="457200" indent="-457200" eaLnBrk="1" hangingPunct="1">
              <a:buFont typeface="Arial" pitchFamily="34" charset="0"/>
              <a:buNone/>
            </a:pPr>
            <a:endParaRPr lang="en-US" sz="1600" smtClean="0">
              <a:solidFill>
                <a:srgbClr val="000000"/>
              </a:solidFill>
              <a:latin typeface="Helvetica" charset="0"/>
              <a:cs typeface="Helvetica" charset="0"/>
            </a:endParaRPr>
          </a:p>
          <a:p>
            <a:pPr marL="457200" indent="-457200" eaLnBrk="1" hangingPunct="1">
              <a:buFont typeface="Arial" pitchFamily="34" charset="0"/>
              <a:buNone/>
            </a:pPr>
            <a:r>
              <a:rPr lang="en-US" sz="1600" b="1" smtClean="0">
                <a:solidFill>
                  <a:srgbClr val="000000"/>
                </a:solidFill>
                <a:latin typeface="Helvetica" charset="0"/>
                <a:cs typeface="Helvetica" charset="0"/>
              </a:rPr>
              <a:t>	C’est l’ensemble des moyens de régulation de l’organisation, </a:t>
            </a:r>
          </a:p>
          <a:p>
            <a:pPr marL="457200" indent="-457200" eaLnBrk="1" hangingPunct="1">
              <a:buFont typeface="Arial" pitchFamily="34" charset="0"/>
              <a:buNone/>
            </a:pPr>
            <a:r>
              <a:rPr lang="en-US" sz="1600" b="1" smtClean="0">
                <a:solidFill>
                  <a:srgbClr val="000000"/>
                </a:solidFill>
                <a:latin typeface="Helvetica" charset="0"/>
                <a:cs typeface="Helvetica" charset="0"/>
              </a:rPr>
              <a:t>	de son maintien vers l’accomplissement de ses objectifs</a:t>
            </a:r>
          </a:p>
          <a:p>
            <a:pPr marL="457200" indent="-457200" eaLnBrk="1" hangingPunct="1">
              <a:spcAft>
                <a:spcPts val="600"/>
              </a:spcAft>
              <a:buFont typeface="Arial" pitchFamily="34" charset="0"/>
              <a:buNone/>
            </a:pPr>
            <a:r>
              <a:rPr lang="en-US" sz="1400" smtClean="0">
                <a:solidFill>
                  <a:srgbClr val="000000"/>
                </a:solidFill>
                <a:latin typeface="Helvetica" charset="0"/>
                <a:cs typeface="Helvetica" charset="0"/>
              </a:rPr>
              <a:t>	</a:t>
            </a:r>
          </a:p>
          <a:p>
            <a:pPr marL="457200" indent="-457200" eaLnBrk="1" hangingPunct="1">
              <a:spcAft>
                <a:spcPts val="600"/>
              </a:spcAft>
              <a:buFont typeface="Arial" pitchFamily="34" charset="0"/>
              <a:buNone/>
            </a:pPr>
            <a:r>
              <a:rPr lang="en-US" sz="1400" smtClean="0">
                <a:solidFill>
                  <a:srgbClr val="000000"/>
                </a:solidFill>
                <a:latin typeface="Helvetica" charset="0"/>
                <a:cs typeface="Helvetica" charset="0"/>
              </a:rPr>
              <a:t>	</a:t>
            </a:r>
            <a:r>
              <a:rPr lang="en-US" sz="1600" smtClean="0">
                <a:solidFill>
                  <a:srgbClr val="000000"/>
                </a:solidFill>
                <a:latin typeface="Helvetica" charset="0"/>
                <a:cs typeface="Helvetica" charset="0"/>
              </a:rPr>
              <a:t>Il se traduit par </a:t>
            </a:r>
            <a:r>
              <a:rPr lang="en-US" sz="1400" smtClean="0">
                <a:solidFill>
                  <a:srgbClr val="000000"/>
                </a:solidFill>
                <a:latin typeface="Helvetica" charset="0"/>
                <a:cs typeface="Helvetica" charset="0"/>
              </a:rPr>
              <a:t>: </a:t>
            </a:r>
          </a:p>
          <a:p>
            <a:pPr marL="1257300" lvl="2" indent="-457200" eaLnBrk="1" hangingPunct="1">
              <a:spcAft>
                <a:spcPts val="600"/>
              </a:spcAft>
            </a:pPr>
            <a:r>
              <a:rPr lang="en-US" sz="1400" smtClean="0">
                <a:solidFill>
                  <a:srgbClr val="000000"/>
                </a:solidFill>
                <a:latin typeface="Helvetica" charset="0"/>
                <a:cs typeface="Helvetica" charset="0"/>
              </a:rPr>
              <a:t>les indicateurs </a:t>
            </a:r>
          </a:p>
          <a:p>
            <a:pPr marL="1257300" lvl="2" indent="-457200" eaLnBrk="1" hangingPunct="1">
              <a:spcAft>
                <a:spcPts val="600"/>
              </a:spcAft>
            </a:pPr>
            <a:r>
              <a:rPr lang="en-US" sz="1400" smtClean="0">
                <a:solidFill>
                  <a:srgbClr val="000000"/>
                </a:solidFill>
                <a:latin typeface="Helvetica" charset="0"/>
                <a:cs typeface="Helvetica" charset="0"/>
              </a:rPr>
              <a:t>les tableaux de bord</a:t>
            </a:r>
          </a:p>
          <a:p>
            <a:pPr marL="1257300" lvl="2" indent="-457200" eaLnBrk="1" hangingPunct="1">
              <a:spcAft>
                <a:spcPts val="600"/>
              </a:spcAft>
            </a:pPr>
            <a:r>
              <a:rPr lang="en-US" sz="1400" smtClean="0">
                <a:solidFill>
                  <a:srgbClr val="000000"/>
                </a:solidFill>
                <a:latin typeface="Helvetica" charset="0"/>
                <a:cs typeface="Helvetica" charset="0"/>
              </a:rPr>
              <a:t>les outils d’aide aux décisions opérationelles  </a:t>
            </a:r>
            <a:r>
              <a:rPr lang="en-US" sz="1400" b="1" smtClean="0">
                <a:solidFill>
                  <a:srgbClr val="800000"/>
                </a:solidFill>
                <a:latin typeface="Helvetica" charset="0"/>
                <a:cs typeface="Helvetica" charset="0"/>
              </a:rPr>
              <a:t> </a:t>
            </a:r>
          </a:p>
        </p:txBody>
      </p:sp>
      <p:sp>
        <p:nvSpPr>
          <p:cNvPr id="4" name="Slide Number Placeholder 3"/>
          <p:cNvSpPr>
            <a:spLocks noGrp="1"/>
          </p:cNvSpPr>
          <p:nvPr>
            <p:ph type="sldNum" sz="quarter" idx="12"/>
          </p:nvPr>
        </p:nvSpPr>
        <p:spPr/>
        <p:txBody>
          <a:bodyPr/>
          <a:lstStyle/>
          <a:p>
            <a:fld id="{FA605A44-8B98-4539-9F74-F1467BD2477B}" type="slidenum">
              <a:rPr lang="en-US"/>
              <a:pPr/>
              <a:t>10</a:t>
            </a:fld>
            <a:endParaRPr lang="en-US"/>
          </a:p>
        </p:txBody>
      </p:sp>
      <p:sp>
        <p:nvSpPr>
          <p:cNvPr id="25605"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z="2800" smtClean="0">
                <a:latin typeface="Helvetica" charset="0"/>
              </a:rPr>
              <a:t>Les six dimensions de l’ organisation</a:t>
            </a:r>
          </a:p>
        </p:txBody>
      </p:sp>
      <p:sp>
        <p:nvSpPr>
          <p:cNvPr id="26627" name="Content Placeholder 2"/>
          <p:cNvSpPr>
            <a:spLocks noGrp="1"/>
          </p:cNvSpPr>
          <p:nvPr>
            <p:ph idx="1"/>
          </p:nvPr>
        </p:nvSpPr>
        <p:spPr/>
        <p:txBody>
          <a:bodyPr/>
          <a:lstStyle/>
          <a:p>
            <a:pPr marL="457200" indent="-457200" eaLnBrk="1" hangingPunct="1">
              <a:spcAft>
                <a:spcPts val="600"/>
              </a:spcAft>
              <a:buFont typeface="Arial" pitchFamily="34" charset="0"/>
              <a:buAutoNum type="arabicPeriod" startAt="6"/>
            </a:pPr>
            <a:r>
              <a:rPr lang="en-US" sz="2000" smtClean="0">
                <a:solidFill>
                  <a:srgbClr val="800000"/>
                </a:solidFill>
                <a:latin typeface="Helvetica" charset="0"/>
                <a:cs typeface="Helvetica" charset="0"/>
              </a:rPr>
              <a:t>Le système d’ information</a:t>
            </a:r>
          </a:p>
          <a:p>
            <a:pPr marL="457200" indent="-457200" eaLnBrk="1" hangingPunct="1">
              <a:buFont typeface="Arial" pitchFamily="34" charset="0"/>
              <a:buNone/>
            </a:pPr>
            <a:endParaRPr lang="en-US" sz="1400" smtClean="0">
              <a:latin typeface="Helvetica" charset="0"/>
              <a:cs typeface="Helvetica" charset="0"/>
            </a:endParaRPr>
          </a:p>
          <a:p>
            <a:pPr marL="457200" indent="-457200" eaLnBrk="1" hangingPunct="1">
              <a:spcAft>
                <a:spcPts val="600"/>
              </a:spcAft>
              <a:buFont typeface="Arial" pitchFamily="34" charset="0"/>
              <a:buNone/>
            </a:pPr>
            <a:r>
              <a:rPr lang="en-US" sz="1400" b="1" smtClean="0">
                <a:solidFill>
                  <a:srgbClr val="000000"/>
                </a:solidFill>
                <a:latin typeface="Helvetica" charset="0"/>
                <a:cs typeface="Helvetica" charset="0"/>
              </a:rPr>
              <a:t>   </a:t>
            </a:r>
            <a:r>
              <a:rPr lang="en-US" sz="1600" b="1" smtClean="0">
                <a:solidFill>
                  <a:srgbClr val="000000"/>
                </a:solidFill>
                <a:latin typeface="Helvetica" charset="0"/>
                <a:cs typeface="Helvetica" charset="0"/>
              </a:rPr>
              <a:t>C’est l’ensemble des moyens informatiques </a:t>
            </a:r>
          </a:p>
          <a:p>
            <a:pPr marL="857250" lvl="1" indent="-457200" eaLnBrk="1" hangingPunct="1">
              <a:spcAft>
                <a:spcPts val="600"/>
              </a:spcAft>
            </a:pPr>
            <a:r>
              <a:rPr lang="en-US" sz="1400" smtClean="0">
                <a:solidFill>
                  <a:srgbClr val="000000"/>
                </a:solidFill>
                <a:latin typeface="Helvetica" charset="0"/>
                <a:cs typeface="Helvetica" charset="0"/>
              </a:rPr>
              <a:t>d’automatisation d’activités</a:t>
            </a:r>
          </a:p>
          <a:p>
            <a:pPr marL="857250" lvl="1" indent="-457200" eaLnBrk="1" hangingPunct="1">
              <a:spcAft>
                <a:spcPts val="600"/>
              </a:spcAft>
            </a:pPr>
            <a:r>
              <a:rPr lang="en-US" sz="1400" smtClean="0">
                <a:solidFill>
                  <a:srgbClr val="000000"/>
                </a:solidFill>
                <a:latin typeface="Helvetica" charset="0"/>
                <a:cs typeface="Helvetica" charset="0"/>
              </a:rPr>
              <a:t>de stockage d’informations</a:t>
            </a:r>
          </a:p>
          <a:p>
            <a:pPr marL="857250" lvl="1" indent="-457200" eaLnBrk="1" hangingPunct="1">
              <a:spcAft>
                <a:spcPts val="600"/>
              </a:spcAft>
            </a:pPr>
            <a:r>
              <a:rPr lang="en-US" sz="1400" smtClean="0">
                <a:solidFill>
                  <a:srgbClr val="000000"/>
                </a:solidFill>
                <a:latin typeface="Helvetica" charset="0"/>
                <a:cs typeface="Helvetica" charset="0"/>
              </a:rPr>
              <a:t>de transmission d’informations</a:t>
            </a:r>
          </a:p>
          <a:p>
            <a:pPr marL="857250" lvl="1" indent="-457200" eaLnBrk="1" hangingPunct="1">
              <a:spcAft>
                <a:spcPts val="600"/>
              </a:spcAft>
            </a:pPr>
            <a:r>
              <a:rPr lang="en-US" sz="1400" smtClean="0">
                <a:solidFill>
                  <a:srgbClr val="000000"/>
                </a:solidFill>
                <a:latin typeface="Helvetica" charset="0"/>
                <a:cs typeface="Helvetica" charset="0"/>
              </a:rPr>
              <a:t>d’accès à l’information</a:t>
            </a:r>
          </a:p>
          <a:p>
            <a:pPr marL="857250" lvl="1" indent="-457200" eaLnBrk="1" hangingPunct="1">
              <a:spcAft>
                <a:spcPts val="600"/>
              </a:spcAft>
            </a:pPr>
            <a:r>
              <a:rPr lang="en-US" sz="1400" smtClean="0">
                <a:solidFill>
                  <a:srgbClr val="000000"/>
                </a:solidFill>
                <a:latin typeface="Helvetica" charset="0"/>
                <a:cs typeface="Helvetica" charset="0"/>
              </a:rPr>
              <a:t>d’aide à la décision</a:t>
            </a:r>
          </a:p>
          <a:p>
            <a:pPr marL="857250" lvl="1" indent="-457200" eaLnBrk="1" hangingPunct="1">
              <a:spcAft>
                <a:spcPts val="600"/>
              </a:spcAft>
            </a:pPr>
            <a:r>
              <a:rPr lang="en-US" sz="1400" smtClean="0">
                <a:solidFill>
                  <a:srgbClr val="000000"/>
                </a:solidFill>
                <a:latin typeface="Helvetica" charset="0"/>
                <a:cs typeface="Helvetica" charset="0"/>
              </a:rPr>
              <a:t>d’échange d’information</a:t>
            </a:r>
          </a:p>
          <a:p>
            <a:pPr marL="857250" lvl="1" indent="-457200" eaLnBrk="1" hangingPunct="1">
              <a:spcAft>
                <a:spcPts val="600"/>
              </a:spcAft>
              <a:buFont typeface="Arial" pitchFamily="34" charset="0"/>
              <a:buNone/>
            </a:pPr>
            <a:endParaRPr lang="en-US" sz="1400" smtClean="0">
              <a:solidFill>
                <a:srgbClr val="000000"/>
              </a:solidFill>
              <a:latin typeface="Helvetica" charset="0"/>
              <a:cs typeface="Helvetica" charset="0"/>
            </a:endParaRPr>
          </a:p>
        </p:txBody>
      </p:sp>
      <p:sp>
        <p:nvSpPr>
          <p:cNvPr id="4" name="Slide Number Placeholder 3"/>
          <p:cNvSpPr>
            <a:spLocks noGrp="1"/>
          </p:cNvSpPr>
          <p:nvPr>
            <p:ph type="sldNum" sz="quarter" idx="12"/>
          </p:nvPr>
        </p:nvSpPr>
        <p:spPr/>
        <p:txBody>
          <a:bodyPr/>
          <a:lstStyle/>
          <a:p>
            <a:fld id="{184E5659-4C6D-4220-A5F2-21D2FB0DA267}" type="slidenum">
              <a:rPr lang="en-US"/>
              <a:pPr/>
              <a:t>11</a:t>
            </a:fld>
            <a:endParaRPr lang="en-US"/>
          </a:p>
        </p:txBody>
      </p:sp>
      <p:sp>
        <p:nvSpPr>
          <p:cNvPr id="26629"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133600"/>
            <a:ext cx="8229600" cy="1143000"/>
          </a:xfrm>
        </p:spPr>
        <p:txBody>
          <a:bodyPr/>
          <a:lstStyle/>
          <a:p>
            <a:pPr eaLnBrk="1" hangingPunct="1"/>
            <a:r>
              <a:rPr lang="en-US" sz="2400" smtClean="0">
                <a:latin typeface="Helvetica" charset="0"/>
              </a:rPr>
              <a:t>II. Les outils d’analyse et de diagnostic d’une organisation</a:t>
            </a:r>
            <a:br>
              <a:rPr lang="en-US" sz="2400" smtClean="0">
                <a:latin typeface="Helvetica" charset="0"/>
              </a:rPr>
            </a:br>
            <a:r>
              <a:rPr lang="en-US" sz="2400" smtClean="0">
                <a:latin typeface="Helvetica" charset="0"/>
              </a:rPr>
              <a:t>pour les six dimensions</a:t>
            </a:r>
          </a:p>
        </p:txBody>
      </p:sp>
      <p:sp>
        <p:nvSpPr>
          <p:cNvPr id="4" name="Slide Number Placeholder 3"/>
          <p:cNvSpPr>
            <a:spLocks noGrp="1"/>
          </p:cNvSpPr>
          <p:nvPr>
            <p:ph type="sldNum" sz="quarter" idx="12"/>
          </p:nvPr>
        </p:nvSpPr>
        <p:spPr/>
        <p:txBody>
          <a:bodyPr/>
          <a:lstStyle/>
          <a:p>
            <a:fld id="{A534C6F6-C240-4EC4-828F-BFECC380C8EE}" type="slidenum">
              <a:rPr lang="en-US"/>
              <a:pPr/>
              <a:t>12</a:t>
            </a:fld>
            <a:endParaRPr lang="en-US"/>
          </a:p>
        </p:txBody>
      </p:sp>
      <p:sp>
        <p:nvSpPr>
          <p:cNvPr id="27652"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z="2400" smtClean="0">
                <a:latin typeface="Helvetica" charset="0"/>
              </a:rPr>
              <a:t>On part de la stratégie</a:t>
            </a:r>
          </a:p>
        </p:txBody>
      </p:sp>
      <p:sp>
        <p:nvSpPr>
          <p:cNvPr id="28675" name="Content Placeholder 2"/>
          <p:cNvSpPr>
            <a:spLocks noGrp="1"/>
          </p:cNvSpPr>
          <p:nvPr>
            <p:ph idx="1"/>
          </p:nvPr>
        </p:nvSpPr>
        <p:spPr>
          <a:xfrm>
            <a:off x="457200" y="1219200"/>
            <a:ext cx="8229600" cy="4708525"/>
          </a:xfrm>
        </p:spPr>
        <p:txBody>
          <a:bodyPr/>
          <a:lstStyle/>
          <a:p>
            <a:pPr>
              <a:spcAft>
                <a:spcPts val="1200"/>
              </a:spcAft>
              <a:buFont typeface="Arial" pitchFamily="34" charset="0"/>
              <a:buNone/>
            </a:pPr>
            <a:r>
              <a:rPr lang="fr-FR" sz="1600" smtClean="0">
                <a:solidFill>
                  <a:srgbClr val="FF0000"/>
                </a:solidFill>
                <a:latin typeface="Helvetica" charset="0"/>
                <a:cs typeface="Helvetica" charset="0"/>
              </a:rPr>
              <a:t>La stratégie est donnée par la direction.</a:t>
            </a:r>
            <a:r>
              <a:rPr lang="fr-FR" sz="1400" smtClean="0">
                <a:solidFill>
                  <a:srgbClr val="FF0000"/>
                </a:solidFill>
                <a:latin typeface="Helvetica" charset="0"/>
                <a:cs typeface="Helvetica" charset="0"/>
              </a:rPr>
              <a:t> </a:t>
            </a:r>
            <a:endParaRPr lang="en-GB" sz="1400" smtClean="0">
              <a:latin typeface="Helvetica" charset="0"/>
              <a:cs typeface="Helvetica" charset="0"/>
            </a:endParaRPr>
          </a:p>
          <a:p>
            <a:pPr>
              <a:spcAft>
                <a:spcPts val="600"/>
              </a:spcAft>
            </a:pPr>
            <a:r>
              <a:rPr lang="fr-FR" sz="1400" smtClean="0">
                <a:latin typeface="Helvetica" charset="0"/>
                <a:cs typeface="Helvetica" charset="0"/>
              </a:rPr>
              <a:t>Pour analyser la stratégie, on se pose des questions sur :</a:t>
            </a:r>
            <a:endParaRPr lang="en-GB" sz="1400" smtClean="0">
              <a:latin typeface="Helvetica" charset="0"/>
              <a:cs typeface="Helvetica" charset="0"/>
            </a:endParaRPr>
          </a:p>
          <a:p>
            <a:pPr lvl="1">
              <a:spcAft>
                <a:spcPts val="600"/>
              </a:spcAft>
            </a:pPr>
            <a:r>
              <a:rPr lang="fr-FR" sz="1200" smtClean="0">
                <a:latin typeface="Helvetica" charset="0"/>
                <a:cs typeface="Helvetica" charset="0"/>
              </a:rPr>
              <a:t>les missions de l’organisation</a:t>
            </a:r>
          </a:p>
          <a:p>
            <a:pPr lvl="1">
              <a:spcAft>
                <a:spcPts val="600"/>
              </a:spcAft>
            </a:pPr>
            <a:r>
              <a:rPr lang="fr-FR" sz="1200" smtClean="0">
                <a:latin typeface="Helvetica" charset="0"/>
                <a:cs typeface="Helvetica" charset="0"/>
              </a:rPr>
              <a:t>ses projets</a:t>
            </a:r>
          </a:p>
          <a:p>
            <a:pPr lvl="1">
              <a:spcAft>
                <a:spcPts val="600"/>
              </a:spcAft>
            </a:pPr>
            <a:r>
              <a:rPr lang="fr-FR" sz="1200" smtClean="0">
                <a:latin typeface="Helvetica" charset="0"/>
                <a:cs typeface="Helvetica" charset="0"/>
              </a:rPr>
              <a:t>ce qu’elle produit</a:t>
            </a:r>
          </a:p>
          <a:p>
            <a:pPr lvl="1">
              <a:spcAft>
                <a:spcPts val="600"/>
              </a:spcAft>
            </a:pPr>
            <a:r>
              <a:rPr lang="fr-FR" sz="1200" smtClean="0">
                <a:latin typeface="Helvetica" charset="0"/>
                <a:cs typeface="Helvetica" charset="0"/>
              </a:rPr>
              <a:t>ses clients</a:t>
            </a:r>
          </a:p>
          <a:p>
            <a:pPr lvl="1">
              <a:spcAft>
                <a:spcPts val="600"/>
              </a:spcAft>
            </a:pPr>
            <a:r>
              <a:rPr lang="fr-FR" sz="1200" smtClean="0">
                <a:latin typeface="Helvetica" charset="0"/>
                <a:cs typeface="Helvetica" charset="0"/>
              </a:rPr>
              <a:t>son image</a:t>
            </a:r>
          </a:p>
          <a:p>
            <a:pPr lvl="1">
              <a:spcAft>
                <a:spcPts val="600"/>
              </a:spcAft>
            </a:pPr>
            <a:r>
              <a:rPr lang="fr-FR" sz="1200" smtClean="0">
                <a:latin typeface="Helvetica" charset="0"/>
                <a:cs typeface="Helvetica" charset="0"/>
              </a:rPr>
              <a:t>la mesure de sa performance</a:t>
            </a:r>
          </a:p>
          <a:p>
            <a:pPr lvl="1">
              <a:spcAft>
                <a:spcPts val="600"/>
              </a:spcAft>
            </a:pPr>
            <a:r>
              <a:rPr lang="fr-FR" sz="1200" smtClean="0">
                <a:latin typeface="Helvetica" charset="0"/>
                <a:cs typeface="Helvetica" charset="0"/>
              </a:rPr>
              <a:t>ses forces et faiblesses internes</a:t>
            </a:r>
          </a:p>
          <a:p>
            <a:pPr lvl="1">
              <a:spcAft>
                <a:spcPts val="600"/>
              </a:spcAft>
            </a:pPr>
            <a:r>
              <a:rPr lang="fr-FR" sz="1200" smtClean="0">
                <a:latin typeface="Helvetica" charset="0"/>
                <a:cs typeface="Helvetica" charset="0"/>
              </a:rPr>
              <a:t>son environnement</a:t>
            </a:r>
          </a:p>
          <a:p>
            <a:pPr>
              <a:spcAft>
                <a:spcPts val="600"/>
              </a:spcAft>
            </a:pPr>
            <a:r>
              <a:rPr lang="fr-FR" sz="1400" smtClean="0">
                <a:latin typeface="Helvetica" charset="0"/>
                <a:cs typeface="Helvetica" charset="0"/>
              </a:rPr>
              <a:t>On utilise des outils tels que :</a:t>
            </a:r>
          </a:p>
          <a:p>
            <a:pPr lvl="1">
              <a:spcAft>
                <a:spcPts val="600"/>
              </a:spcAft>
            </a:pPr>
            <a:r>
              <a:rPr lang="fr-FR" sz="1200" smtClean="0">
                <a:latin typeface="Helvetica" charset="0"/>
                <a:cs typeface="Helvetica" charset="0"/>
              </a:rPr>
              <a:t>Liste de questions</a:t>
            </a:r>
          </a:p>
          <a:p>
            <a:pPr lvl="1">
              <a:spcAft>
                <a:spcPts val="600"/>
              </a:spcAft>
            </a:pPr>
            <a:r>
              <a:rPr lang="fr-FR" sz="1200" smtClean="0">
                <a:latin typeface="Helvetica" charset="0"/>
                <a:cs typeface="Helvetica" charset="0"/>
              </a:rPr>
              <a:t>SWOT (MOFF)</a:t>
            </a:r>
          </a:p>
        </p:txBody>
      </p:sp>
      <p:sp>
        <p:nvSpPr>
          <p:cNvPr id="4" name="Slide Number Placeholder 3"/>
          <p:cNvSpPr>
            <a:spLocks noGrp="1"/>
          </p:cNvSpPr>
          <p:nvPr>
            <p:ph type="sldNum" sz="quarter" idx="12"/>
          </p:nvPr>
        </p:nvSpPr>
        <p:spPr/>
        <p:txBody>
          <a:bodyPr/>
          <a:lstStyle/>
          <a:p>
            <a:fld id="{AE5169EB-663E-481C-9348-93D501FDF70C}" type="slidenum">
              <a:rPr lang="en-US"/>
              <a:pPr/>
              <a:t>13</a:t>
            </a:fld>
            <a:endParaRPr lang="en-US"/>
          </a:p>
        </p:txBody>
      </p:sp>
      <p:sp>
        <p:nvSpPr>
          <p:cNvPr id="28677"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 name="TextBox 5"/>
          <p:cNvSpPr txBox="1">
            <a:spLocks noChangeArrowheads="1"/>
          </p:cNvSpPr>
          <p:nvPr/>
        </p:nvSpPr>
        <p:spPr bwMode="auto">
          <a:xfrm>
            <a:off x="5127625" y="4953000"/>
            <a:ext cx="2849563" cy="276225"/>
          </a:xfrm>
          <a:prstGeom prst="rect">
            <a:avLst/>
          </a:prstGeom>
          <a:gradFill rotWithShape="1">
            <a:gsLst>
              <a:gs pos="0">
                <a:srgbClr val="E5EEFF"/>
              </a:gs>
              <a:gs pos="64999">
                <a:srgbClr val="BFD5FF"/>
              </a:gs>
              <a:gs pos="100000">
                <a:srgbClr val="A3C4FF"/>
              </a:gs>
            </a:gsLst>
            <a:lin ang="5400000" scaled="1"/>
          </a:gradFill>
          <a:ln w="9525">
            <a:solidFill>
              <a:srgbClr val="4A7EBB"/>
            </a:solidFill>
            <a:miter lim="800000"/>
            <a:headEnd/>
            <a:tailEnd/>
          </a:ln>
          <a:effectLst>
            <a:outerShdw dist="20000" dir="5400000" rotWithShape="0">
              <a:srgbClr val="808080">
                <a:alpha val="37999"/>
              </a:srgbClr>
            </a:outerShdw>
          </a:effectLst>
        </p:spPr>
        <p:txBody>
          <a:bodyPr wrap="none">
            <a:spAutoFit/>
          </a:bodyPr>
          <a:lstStyle/>
          <a:p>
            <a:r>
              <a:rPr lang="en-US" sz="1200">
                <a:solidFill>
                  <a:srgbClr val="000000"/>
                </a:solidFill>
                <a:latin typeface="Calibri" pitchFamily="34" charset="0"/>
              </a:rPr>
              <a:t>Analyse stratégique d’une organisation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z="2400" smtClean="0">
                <a:latin typeface="Helvetica" charset="0"/>
              </a:rPr>
              <a:t>Analyse des objectifs</a:t>
            </a:r>
          </a:p>
        </p:txBody>
      </p:sp>
      <p:sp>
        <p:nvSpPr>
          <p:cNvPr id="29699" name="Content Placeholder 2"/>
          <p:cNvSpPr>
            <a:spLocks noGrp="1"/>
          </p:cNvSpPr>
          <p:nvPr>
            <p:ph idx="1"/>
          </p:nvPr>
        </p:nvSpPr>
        <p:spPr/>
        <p:txBody>
          <a:bodyPr/>
          <a:lstStyle/>
          <a:p>
            <a:pPr>
              <a:spcAft>
                <a:spcPts val="3000"/>
              </a:spcAft>
              <a:buFont typeface="Arial" pitchFamily="34" charset="0"/>
              <a:buNone/>
            </a:pPr>
            <a:r>
              <a:rPr lang="fr-FR" sz="1600" smtClean="0">
                <a:solidFill>
                  <a:srgbClr val="FF0000"/>
                </a:solidFill>
                <a:latin typeface="Helvetica" charset="0"/>
                <a:cs typeface="Helvetica" charset="0"/>
              </a:rPr>
              <a:t>Un peu de vocabulaire : enjeu, but, finalité, objectif</a:t>
            </a:r>
          </a:p>
          <a:p>
            <a:pPr lvl="1"/>
            <a:r>
              <a:rPr lang="fr-FR" sz="1600" smtClean="0">
                <a:latin typeface="Helvetica" charset="0"/>
              </a:rPr>
              <a:t>Enjeu : ce que l’entreprise peut gagner ou perdre</a:t>
            </a:r>
          </a:p>
          <a:p>
            <a:pPr lvl="2">
              <a:buFontTx/>
              <a:buChar char="•"/>
            </a:pPr>
            <a:r>
              <a:rPr lang="fr-FR" sz="1600" smtClean="0">
                <a:latin typeface="Helvetica" charset="0"/>
              </a:rPr>
              <a:t> </a:t>
            </a:r>
            <a:r>
              <a:rPr lang="fr-FR" sz="1400" smtClean="0">
                <a:latin typeface="Helvetica" charset="0"/>
              </a:rPr>
              <a:t>s’exprime en termes généraux</a:t>
            </a:r>
          </a:p>
          <a:p>
            <a:pPr lvl="1"/>
            <a:endParaRPr lang="fr-FR" sz="1400" smtClean="0">
              <a:latin typeface="Helvetica" charset="0"/>
            </a:endParaRPr>
          </a:p>
          <a:p>
            <a:pPr lvl="1"/>
            <a:r>
              <a:rPr lang="fr-FR" sz="1600" smtClean="0">
                <a:latin typeface="Helvetica" charset="0"/>
              </a:rPr>
              <a:t>But : ce que l’on se propose d’atteindre (ou finalité)</a:t>
            </a:r>
          </a:p>
          <a:p>
            <a:pPr lvl="2">
              <a:buFontTx/>
              <a:buChar char="•"/>
            </a:pPr>
            <a:r>
              <a:rPr lang="fr-FR" sz="1600" smtClean="0">
                <a:latin typeface="Helvetica" charset="0"/>
              </a:rPr>
              <a:t> </a:t>
            </a:r>
            <a:r>
              <a:rPr lang="fr-FR" sz="1400" smtClean="0">
                <a:latin typeface="Helvetica" charset="0"/>
              </a:rPr>
              <a:t>s’exprime en termes généraux</a:t>
            </a:r>
            <a:endParaRPr lang="fr-FR" sz="1600" smtClean="0">
              <a:latin typeface="Helvetica" charset="0"/>
            </a:endParaRPr>
          </a:p>
          <a:p>
            <a:pPr lvl="1"/>
            <a:endParaRPr lang="fr-FR" sz="1600" smtClean="0">
              <a:latin typeface="Helvetica" charset="0"/>
            </a:endParaRPr>
          </a:p>
          <a:p>
            <a:pPr lvl="1"/>
            <a:r>
              <a:rPr lang="fr-FR" sz="1600" smtClean="0">
                <a:latin typeface="Helvetica" charset="0"/>
              </a:rPr>
              <a:t>Objectif : but précis que se propose l’action</a:t>
            </a:r>
          </a:p>
          <a:p>
            <a:pPr lvl="2">
              <a:buFontTx/>
              <a:buChar char="•"/>
            </a:pPr>
            <a:r>
              <a:rPr lang="fr-FR" sz="1600" smtClean="0">
                <a:latin typeface="Helvetica" charset="0"/>
              </a:rPr>
              <a:t> </a:t>
            </a:r>
            <a:r>
              <a:rPr lang="fr-FR" sz="1400" smtClean="0">
                <a:latin typeface="Helvetica" charset="0"/>
              </a:rPr>
              <a:t>s’exprime en termes précis</a:t>
            </a:r>
          </a:p>
          <a:p>
            <a:pPr lvl="2">
              <a:buFontTx/>
              <a:buChar char="•"/>
            </a:pPr>
            <a:r>
              <a:rPr lang="fr-FR" sz="1400" smtClean="0">
                <a:latin typeface="Helvetica" charset="0"/>
              </a:rPr>
              <a:t> doit être mesurable</a:t>
            </a:r>
          </a:p>
          <a:p>
            <a:pPr lvl="1">
              <a:buFont typeface="Arial" pitchFamily="34" charset="0"/>
              <a:buNone/>
            </a:pPr>
            <a:endParaRPr lang="fr-FR" sz="1400" smtClean="0">
              <a:latin typeface="Helvetica" charset="0"/>
            </a:endParaRPr>
          </a:p>
          <a:p>
            <a:pPr lvl="1">
              <a:buFont typeface="Arial" pitchFamily="34" charset="0"/>
              <a:buNone/>
            </a:pPr>
            <a:r>
              <a:rPr lang="fr-FR" sz="1400" i="1" smtClean="0">
                <a:latin typeface="Helvetica" charset="0"/>
              </a:rPr>
              <a:t>Leur bonne articulation et leur bonne formulation sont un enjeu majeur.</a:t>
            </a:r>
          </a:p>
          <a:p>
            <a:pPr>
              <a:buFont typeface="Arial" pitchFamily="34" charset="0"/>
              <a:buNone/>
            </a:pPr>
            <a:r>
              <a:rPr lang="fr-FR" sz="1400" smtClean="0">
                <a:solidFill>
                  <a:srgbClr val="FF0000"/>
                </a:solidFill>
                <a:latin typeface="Helvetica" charset="0"/>
                <a:cs typeface="Helvetica" charset="0"/>
              </a:rPr>
              <a:t>  </a:t>
            </a:r>
            <a:endParaRPr lang="en-GB" sz="1400" smtClean="0">
              <a:solidFill>
                <a:srgbClr val="FF0000"/>
              </a:solidFill>
              <a:latin typeface="Helvetica" charset="0"/>
              <a:cs typeface="Helvetica" charset="0"/>
            </a:endParaRPr>
          </a:p>
        </p:txBody>
      </p:sp>
      <p:sp>
        <p:nvSpPr>
          <p:cNvPr id="4" name="Slide Number Placeholder 3"/>
          <p:cNvSpPr>
            <a:spLocks noGrp="1"/>
          </p:cNvSpPr>
          <p:nvPr>
            <p:ph type="sldNum" sz="quarter" idx="12"/>
          </p:nvPr>
        </p:nvSpPr>
        <p:spPr/>
        <p:txBody>
          <a:bodyPr/>
          <a:lstStyle/>
          <a:p>
            <a:fld id="{EFDA24C6-9CD2-4E6B-997E-9B11B6A1C060}" type="slidenum">
              <a:rPr lang="en-US"/>
              <a:pPr/>
              <a:t>14</a:t>
            </a:fld>
            <a:endParaRPr lang="en-US"/>
          </a:p>
        </p:txBody>
      </p:sp>
      <p:sp>
        <p:nvSpPr>
          <p:cNvPr id="29701"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z="2400" smtClean="0">
                <a:latin typeface="Helvetica" charset="0"/>
              </a:rPr>
              <a:t>Analyse des objectifs</a:t>
            </a:r>
          </a:p>
        </p:txBody>
      </p:sp>
      <p:sp>
        <p:nvSpPr>
          <p:cNvPr id="30723" name="Content Placeholder 2"/>
          <p:cNvSpPr>
            <a:spLocks noGrp="1"/>
          </p:cNvSpPr>
          <p:nvPr>
            <p:ph idx="1"/>
          </p:nvPr>
        </p:nvSpPr>
        <p:spPr>
          <a:xfrm>
            <a:off x="457200" y="1417638"/>
            <a:ext cx="8229600" cy="5213350"/>
          </a:xfrm>
        </p:spPr>
        <p:txBody>
          <a:bodyPr/>
          <a:lstStyle/>
          <a:p>
            <a:pPr>
              <a:buFont typeface="Arial" pitchFamily="34" charset="0"/>
              <a:buNone/>
            </a:pPr>
            <a:r>
              <a:rPr lang="fr-FR" sz="1600" smtClean="0">
                <a:solidFill>
                  <a:srgbClr val="FF0000"/>
                </a:solidFill>
                <a:latin typeface="Helvetica" charset="0"/>
                <a:cs typeface="Helvetica" charset="0"/>
              </a:rPr>
              <a:t>Les </a:t>
            </a:r>
            <a:r>
              <a:rPr lang="fr-FR" sz="1600" b="1" smtClean="0">
                <a:solidFill>
                  <a:srgbClr val="FF0000"/>
                </a:solidFill>
                <a:latin typeface="Helvetica" charset="0"/>
                <a:cs typeface="Helvetica" charset="0"/>
              </a:rPr>
              <a:t>objectifs</a:t>
            </a:r>
            <a:r>
              <a:rPr lang="fr-FR" sz="1600" smtClean="0">
                <a:solidFill>
                  <a:srgbClr val="FF0000"/>
                </a:solidFill>
                <a:latin typeface="Helvetica" charset="0"/>
                <a:cs typeface="Helvetica" charset="0"/>
              </a:rPr>
              <a:t> s’expriment à tous les niveaux : stratégique, tactique, opérationnel</a:t>
            </a:r>
            <a:endParaRPr lang="en-GB" sz="1400" smtClean="0">
              <a:solidFill>
                <a:srgbClr val="FF0000"/>
              </a:solidFill>
              <a:latin typeface="Helvetica" charset="0"/>
              <a:cs typeface="Helvetica" charset="0"/>
            </a:endParaRPr>
          </a:p>
          <a:p>
            <a:pPr>
              <a:buFont typeface="Arial" pitchFamily="34" charset="0"/>
              <a:buNone/>
            </a:pPr>
            <a:r>
              <a:rPr lang="fr-FR" sz="1400" smtClean="0">
                <a:latin typeface="Helvetica" charset="0"/>
                <a:cs typeface="Helvetica" charset="0"/>
              </a:rPr>
              <a:t>  </a:t>
            </a:r>
            <a:endParaRPr lang="en-GB" sz="1400" smtClean="0">
              <a:latin typeface="Helvetica" charset="0"/>
              <a:cs typeface="Helvetica" charset="0"/>
            </a:endParaRPr>
          </a:p>
          <a:p>
            <a:pPr>
              <a:spcAft>
                <a:spcPts val="600"/>
              </a:spcAft>
            </a:pPr>
            <a:r>
              <a:rPr lang="fr-FR" sz="1400" smtClean="0">
                <a:latin typeface="Helvetica" charset="0"/>
                <a:cs typeface="Helvetica" charset="0"/>
              </a:rPr>
              <a:t>Pour analyser les objectifs, on vérifie :</a:t>
            </a:r>
            <a:endParaRPr lang="en-GB" sz="1400" smtClean="0">
              <a:latin typeface="Helvetica" charset="0"/>
              <a:cs typeface="Helvetica" charset="0"/>
            </a:endParaRPr>
          </a:p>
          <a:p>
            <a:pPr lvl="1">
              <a:spcAft>
                <a:spcPts val="600"/>
              </a:spcAft>
            </a:pPr>
            <a:r>
              <a:rPr lang="fr-FR" sz="1000" smtClean="0">
                <a:latin typeface="Helvetica" charset="0"/>
                <a:cs typeface="Helvetica" charset="0"/>
              </a:rPr>
              <a:t>        </a:t>
            </a:r>
            <a:r>
              <a:rPr lang="fr-FR" sz="1200" smtClean="0">
                <a:latin typeface="Helvetica" charset="0"/>
                <a:cs typeface="Helvetica" charset="0"/>
              </a:rPr>
              <a:t>L’existence</a:t>
            </a:r>
            <a:endParaRPr lang="en-GB" sz="1200" smtClean="0">
              <a:latin typeface="Helvetica" charset="0"/>
              <a:cs typeface="Helvetica" charset="0"/>
            </a:endParaRPr>
          </a:p>
          <a:p>
            <a:pPr lvl="1">
              <a:spcAft>
                <a:spcPts val="600"/>
              </a:spcAft>
            </a:pPr>
            <a:r>
              <a:rPr lang="fr-FR" sz="1200" smtClean="0">
                <a:latin typeface="Helvetica" charset="0"/>
                <a:cs typeface="Helvetica" charset="0"/>
              </a:rPr>
              <a:t>  La bonne formulation (mesurable, énoncé positivement, identifiable dans un contexte)</a:t>
            </a:r>
            <a:endParaRPr lang="en-GB" sz="1200" smtClean="0">
              <a:latin typeface="Helvetica" charset="0"/>
              <a:cs typeface="Helvetica" charset="0"/>
            </a:endParaRPr>
          </a:p>
          <a:p>
            <a:pPr lvl="1">
              <a:spcAft>
                <a:spcPts val="600"/>
              </a:spcAft>
            </a:pPr>
            <a:r>
              <a:rPr lang="fr-FR" sz="1200" smtClean="0">
                <a:latin typeface="Helvetica" charset="0"/>
                <a:cs typeface="Helvetica" charset="0"/>
              </a:rPr>
              <a:t>  La bonne compréhension par les personnes</a:t>
            </a:r>
            <a:endParaRPr lang="en-GB" sz="1200" smtClean="0">
              <a:latin typeface="Helvetica" charset="0"/>
              <a:cs typeface="Helvetica" charset="0"/>
            </a:endParaRPr>
          </a:p>
          <a:p>
            <a:pPr lvl="1">
              <a:spcAft>
                <a:spcPts val="600"/>
              </a:spcAft>
            </a:pPr>
            <a:r>
              <a:rPr lang="fr-FR" sz="1200" smtClean="0">
                <a:latin typeface="Helvetica" charset="0"/>
                <a:cs typeface="Helvetica" charset="0"/>
              </a:rPr>
              <a:t>  L’adhésion des personnes</a:t>
            </a:r>
            <a:endParaRPr lang="en-GB" sz="1200" smtClean="0">
              <a:latin typeface="Helvetica" charset="0"/>
              <a:cs typeface="Helvetica" charset="0"/>
            </a:endParaRPr>
          </a:p>
          <a:p>
            <a:pPr lvl="1">
              <a:spcAft>
                <a:spcPts val="600"/>
              </a:spcAft>
            </a:pPr>
            <a:r>
              <a:rPr lang="fr-FR" sz="1200" smtClean="0">
                <a:latin typeface="Helvetica" charset="0"/>
                <a:cs typeface="Helvetica" charset="0"/>
              </a:rPr>
              <a:t>  Leur cohérence avec la vision et les valeurs</a:t>
            </a:r>
          </a:p>
          <a:p>
            <a:pPr lvl="1">
              <a:spcAft>
                <a:spcPts val="600"/>
              </a:spcAft>
            </a:pPr>
            <a:r>
              <a:rPr lang="fr-FR" sz="1200" smtClean="0">
                <a:latin typeface="Helvetica" charset="0"/>
                <a:cs typeface="Helvetica" charset="0"/>
              </a:rPr>
              <a:t>  L’écologie</a:t>
            </a:r>
            <a:endParaRPr lang="en-GB" sz="1200" smtClean="0">
              <a:latin typeface="Helvetica" charset="0"/>
              <a:cs typeface="Helvetica" charset="0"/>
            </a:endParaRPr>
          </a:p>
          <a:p>
            <a:pPr lvl="1">
              <a:spcAft>
                <a:spcPts val="600"/>
              </a:spcAft>
            </a:pPr>
            <a:r>
              <a:rPr lang="fr-FR" sz="1200" smtClean="0">
                <a:latin typeface="Helvetica" charset="0"/>
                <a:cs typeface="Helvetica" charset="0"/>
              </a:rPr>
              <a:t>  La cohérence vis à vis du niveau de responsabilité de la personne</a:t>
            </a:r>
            <a:endParaRPr lang="en-GB" sz="1200" smtClean="0">
              <a:latin typeface="Helvetica" charset="0"/>
              <a:cs typeface="Helvetica" charset="0"/>
            </a:endParaRPr>
          </a:p>
          <a:p>
            <a:pPr lvl="1">
              <a:spcAft>
                <a:spcPts val="600"/>
              </a:spcAft>
            </a:pPr>
            <a:r>
              <a:rPr lang="fr-FR" sz="1200" smtClean="0">
                <a:latin typeface="Helvetica" charset="0"/>
                <a:cs typeface="Helvetica" charset="0"/>
              </a:rPr>
              <a:t>  La cohérence vis à vis du degré d’autonomie de la personne</a:t>
            </a:r>
            <a:endParaRPr lang="en-GB" sz="1000" smtClean="0">
              <a:latin typeface="Helvetica" charset="0"/>
              <a:cs typeface="Helvetica" charset="0"/>
            </a:endParaRPr>
          </a:p>
          <a:p>
            <a:pPr eaLnBrk="1" hangingPunct="1">
              <a:buFont typeface="Arial" pitchFamily="34" charset="0"/>
              <a:buNone/>
            </a:pPr>
            <a:endParaRPr lang="en-US" sz="1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9A74F880-81AC-4E20-851D-91426D6ABE52}" type="slidenum">
              <a:rPr lang="en-US"/>
              <a:pPr/>
              <a:t>15</a:t>
            </a:fld>
            <a:endParaRPr lang="en-US"/>
          </a:p>
        </p:txBody>
      </p:sp>
      <p:sp>
        <p:nvSpPr>
          <p:cNvPr id="30725"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z="2400" smtClean="0">
                <a:latin typeface="Helvetica" charset="0"/>
              </a:rPr>
              <a:t>Analyse des principes</a:t>
            </a:r>
          </a:p>
        </p:txBody>
      </p:sp>
      <p:sp>
        <p:nvSpPr>
          <p:cNvPr id="31747" name="Content Placeholder 2"/>
          <p:cNvSpPr>
            <a:spLocks noGrp="1"/>
          </p:cNvSpPr>
          <p:nvPr>
            <p:ph idx="1"/>
          </p:nvPr>
        </p:nvSpPr>
        <p:spPr>
          <a:xfrm>
            <a:off x="457200" y="1830388"/>
            <a:ext cx="8229600" cy="4525962"/>
          </a:xfrm>
        </p:spPr>
        <p:txBody>
          <a:bodyPr/>
          <a:lstStyle/>
          <a:p>
            <a:pPr>
              <a:buFont typeface="Arial" pitchFamily="34" charset="0"/>
              <a:buNone/>
            </a:pPr>
            <a:r>
              <a:rPr lang="fr-FR" sz="1600" smtClean="0">
                <a:solidFill>
                  <a:srgbClr val="FF0000"/>
                </a:solidFill>
                <a:latin typeface="Helvetica" charset="0"/>
                <a:cs typeface="Helvetica" charset="0"/>
              </a:rPr>
              <a:t>Les </a:t>
            </a:r>
            <a:r>
              <a:rPr lang="fr-FR" sz="1600" b="1" smtClean="0">
                <a:solidFill>
                  <a:srgbClr val="FF0000"/>
                </a:solidFill>
                <a:latin typeface="Helvetica" charset="0"/>
                <a:cs typeface="Helvetica" charset="0"/>
              </a:rPr>
              <a:t>principes</a:t>
            </a:r>
            <a:r>
              <a:rPr lang="fr-FR" sz="1600" smtClean="0">
                <a:solidFill>
                  <a:srgbClr val="FF0000"/>
                </a:solidFill>
                <a:latin typeface="Helvetica" charset="0"/>
                <a:cs typeface="Helvetica" charset="0"/>
              </a:rPr>
              <a:t> expriment le système de valeur (de management, humain, politique…)</a:t>
            </a:r>
            <a:endParaRPr lang="en-GB" sz="1600" smtClean="0">
              <a:latin typeface="Helvetica" charset="0"/>
              <a:cs typeface="Helvetica" charset="0"/>
            </a:endParaRPr>
          </a:p>
          <a:p>
            <a:pPr>
              <a:buFont typeface="Arial" pitchFamily="34" charset="0"/>
              <a:buNone/>
            </a:pPr>
            <a:r>
              <a:rPr lang="fr-FR" sz="1400" smtClean="0">
                <a:latin typeface="Helvetica" charset="0"/>
                <a:cs typeface="Helvetica" charset="0"/>
              </a:rPr>
              <a:t> </a:t>
            </a:r>
            <a:endParaRPr lang="en-GB" sz="1400" smtClean="0">
              <a:latin typeface="Helvetica" charset="0"/>
              <a:cs typeface="Helvetica" charset="0"/>
            </a:endParaRPr>
          </a:p>
          <a:p>
            <a:r>
              <a:rPr lang="fr-FR" sz="1400" smtClean="0">
                <a:latin typeface="Helvetica" charset="0"/>
                <a:cs typeface="Helvetica" charset="0"/>
              </a:rPr>
              <a:t>On les recense. </a:t>
            </a:r>
          </a:p>
          <a:p>
            <a:pPr lvl="1"/>
            <a:r>
              <a:rPr lang="fr-FR" sz="1200" smtClean="0">
                <a:latin typeface="Helvetica" charset="0"/>
                <a:cs typeface="Helvetica" charset="0"/>
              </a:rPr>
              <a:t>On les trouve dans les documents fondateurs : vision, valeurs, chartes, etc</a:t>
            </a:r>
          </a:p>
          <a:p>
            <a:pPr lvl="1"/>
            <a:r>
              <a:rPr lang="fr-FR" sz="1200" smtClean="0">
                <a:latin typeface="Helvetica" charset="0"/>
                <a:cs typeface="Helvetica" charset="0"/>
              </a:rPr>
              <a:t>Souvent, ils sont implicites ; il faut donc les faire formuler par les acteurs ou les déduire des interviews.</a:t>
            </a:r>
            <a:endParaRPr lang="en-GB" sz="1200" smtClean="0">
              <a:latin typeface="Helvetica" charset="0"/>
              <a:cs typeface="Helvetica" charset="0"/>
            </a:endParaRPr>
          </a:p>
          <a:p>
            <a:pPr>
              <a:buFont typeface="Arial" pitchFamily="34" charset="0"/>
              <a:buNone/>
            </a:pPr>
            <a:r>
              <a:rPr lang="fr-FR" sz="1400" smtClean="0">
                <a:latin typeface="Helvetica" charset="0"/>
                <a:cs typeface="Helvetica" charset="0"/>
              </a:rPr>
              <a:t> </a:t>
            </a:r>
            <a:endParaRPr lang="en-GB" sz="1400" smtClean="0">
              <a:latin typeface="Helvetica" charset="0"/>
              <a:cs typeface="Helvetica" charset="0"/>
            </a:endParaRPr>
          </a:p>
          <a:p>
            <a:pPr>
              <a:spcAft>
                <a:spcPts val="600"/>
              </a:spcAft>
            </a:pPr>
            <a:r>
              <a:rPr lang="fr-FR" sz="1400" smtClean="0">
                <a:latin typeface="Helvetica" charset="0"/>
                <a:cs typeface="Helvetica" charset="0"/>
              </a:rPr>
              <a:t>On en vérifie :</a:t>
            </a:r>
            <a:endParaRPr lang="en-GB" sz="1400" smtClean="0">
              <a:latin typeface="Helvetica" charset="0"/>
              <a:cs typeface="Helvetica" charset="0"/>
            </a:endParaRPr>
          </a:p>
          <a:p>
            <a:pPr lvl="1">
              <a:spcAft>
                <a:spcPts val="600"/>
              </a:spcAft>
            </a:pPr>
            <a:r>
              <a:rPr lang="fr-FR" sz="1200" smtClean="0">
                <a:latin typeface="Helvetica" charset="0"/>
                <a:cs typeface="Helvetica" charset="0"/>
              </a:rPr>
              <a:t>L’ existence</a:t>
            </a:r>
            <a:endParaRPr lang="en-GB" sz="1200" smtClean="0">
              <a:latin typeface="Helvetica" charset="0"/>
              <a:cs typeface="Helvetica" charset="0"/>
            </a:endParaRPr>
          </a:p>
          <a:p>
            <a:pPr lvl="1">
              <a:spcAft>
                <a:spcPts val="600"/>
              </a:spcAft>
            </a:pPr>
            <a:r>
              <a:rPr lang="fr-FR" sz="1200" smtClean="0">
                <a:latin typeface="Helvetica" charset="0"/>
                <a:cs typeface="Helvetica" charset="0"/>
              </a:rPr>
              <a:t>Leur perception par les acteurs</a:t>
            </a:r>
            <a:endParaRPr lang="en-GB" sz="1200" smtClean="0">
              <a:latin typeface="Helvetica" charset="0"/>
              <a:cs typeface="Helvetica" charset="0"/>
            </a:endParaRPr>
          </a:p>
          <a:p>
            <a:pPr lvl="1">
              <a:spcAft>
                <a:spcPts val="600"/>
              </a:spcAft>
            </a:pPr>
            <a:r>
              <a:rPr lang="fr-FR" sz="1200" smtClean="0">
                <a:latin typeface="Helvetica" charset="0"/>
                <a:cs typeface="Helvetica" charset="0"/>
              </a:rPr>
              <a:t>Leurs conséquences</a:t>
            </a:r>
            <a:endParaRPr lang="en-GB" sz="1200" smtClean="0">
              <a:latin typeface="Helvetica" charset="0"/>
              <a:cs typeface="Helvetica" charset="0"/>
            </a:endParaRPr>
          </a:p>
          <a:p>
            <a:pPr lvl="1">
              <a:spcAft>
                <a:spcPts val="600"/>
              </a:spcAft>
            </a:pPr>
            <a:r>
              <a:rPr lang="fr-FR" sz="1200" smtClean="0">
                <a:latin typeface="Helvetica" charset="0"/>
                <a:cs typeface="Helvetica" charset="0"/>
              </a:rPr>
              <a:t>La cohérence entre eux  </a:t>
            </a:r>
            <a:endParaRPr lang="en-GB" sz="1200" smtClean="0">
              <a:latin typeface="Helvetica" charset="0"/>
              <a:cs typeface="Helvetica" charset="0"/>
            </a:endParaRPr>
          </a:p>
          <a:p>
            <a:pPr lvl="1">
              <a:spcAft>
                <a:spcPts val="600"/>
              </a:spcAft>
            </a:pPr>
            <a:r>
              <a:rPr lang="fr-FR" sz="1200" smtClean="0">
                <a:latin typeface="Helvetica" charset="0"/>
                <a:cs typeface="Helvetica" charset="0"/>
              </a:rPr>
              <a:t>La cohérence de leur application dans les diverses parties de l’organisation</a:t>
            </a:r>
            <a:endParaRPr lang="en-GB" sz="1200" smtClean="0">
              <a:latin typeface="Helvetica" charset="0"/>
              <a:cs typeface="Helvetica" charset="0"/>
            </a:endParaRPr>
          </a:p>
          <a:p>
            <a:pPr eaLnBrk="1" hangingPunct="1">
              <a:buFont typeface="Arial" pitchFamily="34" charset="0"/>
              <a:buNone/>
            </a:pPr>
            <a:endParaRPr lang="en-US" sz="1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2DCD0004-31AD-4D63-AE19-BB2C79918561}" type="slidenum">
              <a:rPr lang="en-US"/>
              <a:pPr/>
              <a:t>16</a:t>
            </a:fld>
            <a:endParaRPr lang="en-US"/>
          </a:p>
        </p:txBody>
      </p:sp>
      <p:sp>
        <p:nvSpPr>
          <p:cNvPr id="31749"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sz="2400" smtClean="0">
                <a:latin typeface="Helvetica" charset="0"/>
              </a:rPr>
              <a:t>Analyse des processus</a:t>
            </a:r>
          </a:p>
        </p:txBody>
      </p:sp>
      <p:sp>
        <p:nvSpPr>
          <p:cNvPr id="33795" name="Content Placeholder 2"/>
          <p:cNvSpPr>
            <a:spLocks noGrp="1"/>
          </p:cNvSpPr>
          <p:nvPr>
            <p:ph idx="1"/>
          </p:nvPr>
        </p:nvSpPr>
        <p:spPr>
          <a:xfrm>
            <a:off x="457200" y="1295400"/>
            <a:ext cx="8229600" cy="5060950"/>
          </a:xfrm>
        </p:spPr>
        <p:txBody>
          <a:bodyPr/>
          <a:lstStyle/>
          <a:p>
            <a:pPr eaLnBrk="1" hangingPunct="1">
              <a:spcAft>
                <a:spcPts val="600"/>
              </a:spcAft>
              <a:buFont typeface="Arial" pitchFamily="34" charset="0"/>
              <a:buNone/>
            </a:pPr>
            <a:r>
              <a:rPr lang="fr-FR" sz="1600" smtClean="0">
                <a:solidFill>
                  <a:srgbClr val="FF0000"/>
                </a:solidFill>
              </a:rPr>
              <a:t>Comment procéder à l’analyse d’un processus</a:t>
            </a:r>
          </a:p>
          <a:p>
            <a:pPr>
              <a:lnSpc>
                <a:spcPct val="120000"/>
              </a:lnSpc>
              <a:spcBef>
                <a:spcPct val="0"/>
              </a:spcBef>
              <a:spcAft>
                <a:spcPts val="600"/>
              </a:spcAft>
              <a:buFontTx/>
              <a:buChar char="•"/>
            </a:pPr>
            <a:r>
              <a:rPr lang="fr-FR" sz="1200" noProof="1" smtClean="0">
                <a:solidFill>
                  <a:srgbClr val="000000"/>
                </a:solidFill>
                <a:latin typeface="Helvetica" charset="0"/>
              </a:rPr>
              <a:t>Identifier et localiser les tâches réalisées et les postes de travail</a:t>
            </a:r>
          </a:p>
          <a:p>
            <a:pPr>
              <a:lnSpc>
                <a:spcPct val="120000"/>
              </a:lnSpc>
              <a:spcBef>
                <a:spcPct val="0"/>
              </a:spcBef>
              <a:spcAft>
                <a:spcPts val="600"/>
              </a:spcAft>
              <a:buFontTx/>
              <a:buChar char="•"/>
            </a:pPr>
            <a:r>
              <a:rPr lang="fr-FR" sz="1200" noProof="1" smtClean="0">
                <a:solidFill>
                  <a:srgbClr val="000000"/>
                </a:solidFill>
                <a:latin typeface="Helvetica" charset="0"/>
              </a:rPr>
              <a:t>Identifier les points de contrôle et les points de décision (opérationnels et fonctionnels), et l’information utile</a:t>
            </a:r>
          </a:p>
          <a:p>
            <a:pPr>
              <a:lnSpc>
                <a:spcPct val="120000"/>
              </a:lnSpc>
              <a:spcBef>
                <a:spcPct val="0"/>
              </a:spcBef>
              <a:spcAft>
                <a:spcPts val="600"/>
              </a:spcAft>
              <a:buFontTx/>
              <a:buChar char="•"/>
            </a:pPr>
            <a:r>
              <a:rPr lang="fr-FR" sz="1200" noProof="1" smtClean="0">
                <a:solidFill>
                  <a:srgbClr val="000000"/>
                </a:solidFill>
                <a:latin typeface="Helvetica" charset="0"/>
              </a:rPr>
              <a:t>Identifier les temps et les fréquences pour les tâches réalisées</a:t>
            </a:r>
          </a:p>
          <a:p>
            <a:pPr>
              <a:spcBef>
                <a:spcPct val="0"/>
              </a:spcBef>
              <a:buFontTx/>
              <a:buChar char="•"/>
            </a:pPr>
            <a:r>
              <a:rPr lang="fr-FR" sz="1200" noProof="1" smtClean="0">
                <a:solidFill>
                  <a:srgbClr val="000000"/>
                </a:solidFill>
                <a:latin typeface="Helvetica" charset="0"/>
              </a:rPr>
              <a:t>Relever les circuits d’information et les principales informations et documents créés, utilisés, stockés  et  transmis et les principales transactions</a:t>
            </a:r>
          </a:p>
          <a:p>
            <a:pPr>
              <a:spcBef>
                <a:spcPct val="0"/>
              </a:spcBef>
              <a:buFont typeface="Arial" pitchFamily="34" charset="0"/>
              <a:buNone/>
            </a:pPr>
            <a:r>
              <a:rPr lang="fr-FR" sz="1200" noProof="1" smtClean="0">
                <a:solidFill>
                  <a:srgbClr val="000000"/>
                </a:solidFill>
                <a:latin typeface="Helvetica" charset="0"/>
              </a:rPr>
              <a:t> </a:t>
            </a:r>
          </a:p>
          <a:p>
            <a:pPr>
              <a:spcBef>
                <a:spcPct val="0"/>
              </a:spcBef>
              <a:spcAft>
                <a:spcPts val="600"/>
              </a:spcAft>
              <a:buFontTx/>
              <a:buChar char="•"/>
            </a:pPr>
            <a:r>
              <a:rPr lang="fr-FR" sz="1200" b="1" noProof="1" smtClean="0">
                <a:solidFill>
                  <a:srgbClr val="000000"/>
                </a:solidFill>
                <a:latin typeface="Helvetica" charset="0"/>
              </a:rPr>
              <a:t>  Analyser</a:t>
            </a:r>
            <a:endParaRPr lang="fr-FR" sz="1100" noProof="1" smtClean="0">
              <a:solidFill>
                <a:srgbClr val="000000"/>
              </a:solidFill>
              <a:latin typeface="Helvetica" charset="0"/>
            </a:endParaRPr>
          </a:p>
          <a:p>
            <a:pPr lvl="1">
              <a:spcBef>
                <a:spcPct val="0"/>
              </a:spcBef>
              <a:spcAft>
                <a:spcPts val="600"/>
              </a:spcAft>
            </a:pPr>
            <a:r>
              <a:rPr lang="fr-FR" sz="1200" noProof="1" smtClean="0">
                <a:solidFill>
                  <a:srgbClr val="000000"/>
                </a:solidFill>
                <a:latin typeface="Helvetica" charset="0"/>
              </a:rPr>
              <a:t>les méthodes de travail et de gestion</a:t>
            </a:r>
          </a:p>
          <a:p>
            <a:pPr lvl="1">
              <a:spcBef>
                <a:spcPct val="0"/>
              </a:spcBef>
              <a:spcAft>
                <a:spcPts val="600"/>
              </a:spcAft>
            </a:pPr>
            <a:r>
              <a:rPr lang="fr-FR" sz="1200" noProof="1" smtClean="0">
                <a:solidFill>
                  <a:srgbClr val="000000"/>
                </a:solidFill>
                <a:latin typeface="Helvetica" charset="0"/>
              </a:rPr>
              <a:t>les temps (chronométrage, autopointage)</a:t>
            </a:r>
          </a:p>
          <a:p>
            <a:pPr lvl="1">
              <a:spcBef>
                <a:spcPct val="0"/>
              </a:spcBef>
              <a:spcAft>
                <a:spcPts val="600"/>
              </a:spcAft>
            </a:pPr>
            <a:r>
              <a:rPr lang="fr-FR" sz="1200" noProof="1" smtClean="0">
                <a:solidFill>
                  <a:srgbClr val="000000"/>
                </a:solidFill>
                <a:latin typeface="Helvetica" charset="0"/>
              </a:rPr>
              <a:t>les dysfonctionnements et leurs causes</a:t>
            </a:r>
          </a:p>
          <a:p>
            <a:pPr lvl="1">
              <a:spcBef>
                <a:spcPct val="0"/>
              </a:spcBef>
              <a:spcAft>
                <a:spcPts val="600"/>
              </a:spcAft>
            </a:pPr>
            <a:r>
              <a:rPr lang="fr-FR" sz="1200" noProof="1" smtClean="0">
                <a:solidFill>
                  <a:srgbClr val="000000"/>
                </a:solidFill>
                <a:latin typeface="Helvetica" charset="0"/>
              </a:rPr>
              <a:t>la connaissance, pour chaque acteur, de  ses objectifs, de ce qui est important ou secondaire  dans son    travail  (20/80)</a:t>
            </a:r>
          </a:p>
          <a:p>
            <a:pPr lvl="1">
              <a:spcBef>
                <a:spcPct val="0"/>
              </a:spcBef>
              <a:spcAft>
                <a:spcPts val="600"/>
              </a:spcAft>
            </a:pPr>
            <a:r>
              <a:rPr lang="fr-FR" sz="1200" noProof="1" smtClean="0">
                <a:solidFill>
                  <a:srgbClr val="000000"/>
                </a:solidFill>
                <a:latin typeface="Helvetica" charset="0"/>
              </a:rPr>
              <a:t>les décisions. On évaluera en particulier leur localisation, qui y participe, le degré d’autonomie et la disponibilité des informations nécessaires</a:t>
            </a:r>
          </a:p>
          <a:p>
            <a:pPr lvl="1">
              <a:spcBef>
                <a:spcPct val="0"/>
              </a:spcBef>
              <a:spcAft>
                <a:spcPts val="600"/>
              </a:spcAft>
            </a:pPr>
            <a:r>
              <a:rPr lang="fr-FR" sz="1200" noProof="1" smtClean="0">
                <a:solidFill>
                  <a:srgbClr val="000000"/>
                </a:solidFill>
                <a:latin typeface="Helvetica" charset="0"/>
              </a:rPr>
              <a:t>les contrôles.  On évaluera pour chacun d’eux :</a:t>
            </a:r>
          </a:p>
          <a:p>
            <a:pPr lvl="1">
              <a:spcBef>
                <a:spcPct val="0"/>
              </a:spcBef>
              <a:buFont typeface="Arial" pitchFamily="34" charset="0"/>
              <a:buNone/>
            </a:pPr>
            <a:r>
              <a:rPr lang="fr-FR" sz="700" noProof="1" smtClean="0">
                <a:solidFill>
                  <a:srgbClr val="000000"/>
                </a:solidFill>
                <a:latin typeface="Helvetica" charset="0"/>
              </a:rPr>
              <a:t>		</a:t>
            </a:r>
            <a:r>
              <a:rPr lang="fr-FR" sz="1200" noProof="1" smtClean="0">
                <a:solidFill>
                  <a:srgbClr val="000000"/>
                </a:solidFill>
                <a:latin typeface="Helvetica" charset="0"/>
              </a:rPr>
              <a:t>- sa localisation</a:t>
            </a:r>
          </a:p>
          <a:p>
            <a:pPr lvl="1">
              <a:spcBef>
                <a:spcPct val="0"/>
              </a:spcBef>
              <a:buFont typeface="Arial" pitchFamily="34" charset="0"/>
              <a:buNone/>
            </a:pPr>
            <a:r>
              <a:rPr lang="fr-FR" sz="1200" noProof="1" smtClean="0">
                <a:solidFill>
                  <a:srgbClr val="000000"/>
                </a:solidFill>
                <a:latin typeface="Helvetica" charset="0"/>
              </a:rPr>
              <a:t>		- sa fréquence</a:t>
            </a:r>
          </a:p>
          <a:p>
            <a:pPr lvl="1">
              <a:spcBef>
                <a:spcPct val="0"/>
              </a:spcBef>
              <a:buFont typeface="Arial" pitchFamily="34" charset="0"/>
              <a:buNone/>
            </a:pPr>
            <a:r>
              <a:rPr lang="fr-FR" sz="1200" noProof="1" smtClean="0">
                <a:solidFill>
                  <a:srgbClr val="000000"/>
                </a:solidFill>
                <a:latin typeface="Helvetica" charset="0"/>
              </a:rPr>
              <a:t>		- sa pertinence</a:t>
            </a:r>
          </a:p>
          <a:p>
            <a:pPr lvl="1">
              <a:spcBef>
                <a:spcPct val="0"/>
              </a:spcBef>
              <a:buFont typeface="Arial" pitchFamily="34" charset="0"/>
              <a:buNone/>
            </a:pPr>
            <a:r>
              <a:rPr lang="fr-FR" sz="1200" noProof="1" smtClean="0">
                <a:solidFill>
                  <a:srgbClr val="000000"/>
                </a:solidFill>
                <a:latin typeface="Helvetica" charset="0"/>
              </a:rPr>
              <a:t>		- les indicateurs utilisés</a:t>
            </a:r>
          </a:p>
          <a:p>
            <a:pPr lvl="1">
              <a:spcBef>
                <a:spcPct val="0"/>
              </a:spcBef>
              <a:buFont typeface="Arial" pitchFamily="34" charset="0"/>
              <a:buNone/>
            </a:pPr>
            <a:r>
              <a:rPr lang="fr-FR" sz="1000" noProof="1" smtClean="0">
                <a:solidFill>
                  <a:srgbClr val="000000"/>
                </a:solidFill>
                <a:latin typeface="Helvetica" charset="0"/>
              </a:rPr>
              <a:t>		-</a:t>
            </a:r>
            <a:r>
              <a:rPr lang="fr-FR" sz="1200" noProof="1" smtClean="0">
                <a:solidFill>
                  <a:srgbClr val="000000"/>
                </a:solidFill>
                <a:latin typeface="Helvetica" charset="0"/>
              </a:rPr>
              <a:t> les redondancess éventuelles ou les lacunes</a:t>
            </a:r>
          </a:p>
          <a:p>
            <a:pPr>
              <a:spcBef>
                <a:spcPct val="0"/>
              </a:spcBef>
              <a:buFont typeface="Arial" pitchFamily="34" charset="0"/>
              <a:buNone/>
            </a:pPr>
            <a:r>
              <a:rPr lang="fr-FR" sz="1200" noProof="1" smtClean="0">
                <a:solidFill>
                  <a:srgbClr val="000000"/>
                </a:solidFill>
                <a:latin typeface="Helvetica" charset="0"/>
              </a:rPr>
              <a:t>			- l’adéquation des informations utilisées.</a:t>
            </a:r>
          </a:p>
          <a:p>
            <a:pPr eaLnBrk="1" hangingPunct="1">
              <a:buFont typeface="Arial" pitchFamily="34" charset="0"/>
              <a:buNone/>
            </a:pPr>
            <a:endParaRPr lang="fr-FR" sz="2000" smtClean="0">
              <a:solidFill>
                <a:srgbClr val="FF0000"/>
              </a:solidFill>
              <a:latin typeface="Helvetica" charset="0"/>
            </a:endParaRPr>
          </a:p>
          <a:p>
            <a:pPr eaLnBrk="1" hangingPunct="1"/>
            <a:endParaRPr lang="en-US" sz="1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3DB0C2A9-2FDF-4CC7-BD6D-E2943EA22A47}" type="slidenum">
              <a:rPr lang="en-US"/>
              <a:pPr/>
              <a:t>17</a:t>
            </a:fld>
            <a:endParaRPr lang="en-US"/>
          </a:p>
        </p:txBody>
      </p:sp>
      <p:sp>
        <p:nvSpPr>
          <p:cNvPr id="32773"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sz="2400" smtClean="0">
                <a:latin typeface="Helvetica" charset="0"/>
              </a:rPr>
              <a:t>Analyse des processus</a:t>
            </a:r>
          </a:p>
        </p:txBody>
      </p:sp>
      <p:sp>
        <p:nvSpPr>
          <p:cNvPr id="33795" name="Content Placeholder 2"/>
          <p:cNvSpPr>
            <a:spLocks noGrp="1"/>
          </p:cNvSpPr>
          <p:nvPr>
            <p:ph idx="1"/>
          </p:nvPr>
        </p:nvSpPr>
        <p:spPr>
          <a:xfrm>
            <a:off x="457200" y="1295400"/>
            <a:ext cx="8229600" cy="5060950"/>
          </a:xfrm>
        </p:spPr>
        <p:txBody>
          <a:bodyPr/>
          <a:lstStyle/>
          <a:p>
            <a:pPr eaLnBrk="1" hangingPunct="1">
              <a:spcAft>
                <a:spcPts val="1800"/>
              </a:spcAft>
              <a:buFont typeface="Arial" pitchFamily="34" charset="0"/>
              <a:buNone/>
            </a:pPr>
            <a:r>
              <a:rPr lang="fr-FR" sz="1600" smtClean="0">
                <a:solidFill>
                  <a:srgbClr val="FF0000"/>
                </a:solidFill>
              </a:rPr>
              <a:t>Comment procéder à l’analyse d’un processus</a:t>
            </a:r>
          </a:p>
          <a:p>
            <a:pPr>
              <a:lnSpc>
                <a:spcPct val="120000"/>
              </a:lnSpc>
              <a:spcBef>
                <a:spcPct val="0"/>
              </a:spcBef>
              <a:spcAft>
                <a:spcPts val="1200"/>
              </a:spcAft>
              <a:buFont typeface="Arial" pitchFamily="34" charset="0"/>
              <a:buNone/>
            </a:pPr>
            <a:r>
              <a:rPr lang="fr-FR" sz="1400" b="1" noProof="1" smtClean="0">
                <a:solidFill>
                  <a:srgbClr val="000000"/>
                </a:solidFill>
                <a:latin typeface="Helvetica" charset="0"/>
              </a:rPr>
              <a:t>Exemple de questions pour l’analyse d’un processus :</a:t>
            </a:r>
          </a:p>
          <a:p>
            <a:pPr marL="1314450" lvl="2" indent="-457200">
              <a:spcAft>
                <a:spcPts val="1200"/>
              </a:spcAft>
            </a:pPr>
            <a:r>
              <a:rPr lang="fr-FR" sz="1200" smtClean="0"/>
              <a:t>peut-on supprimer certaines activités ?</a:t>
            </a:r>
          </a:p>
          <a:p>
            <a:pPr marL="1314450" lvl="2" indent="-457200">
              <a:spcAft>
                <a:spcPts val="1200"/>
              </a:spcAft>
              <a:buFontTx/>
              <a:buChar char="-"/>
            </a:pPr>
            <a:r>
              <a:rPr lang="fr-FR" sz="1200" smtClean="0"/>
              <a:t>peut-on simplifier certaines règles de gestion ?</a:t>
            </a:r>
          </a:p>
          <a:p>
            <a:pPr marL="1314450" lvl="2" indent="-457200">
              <a:spcAft>
                <a:spcPts val="1200"/>
              </a:spcAft>
              <a:buFontTx/>
              <a:buChar char="-"/>
            </a:pPr>
            <a:r>
              <a:rPr lang="fr-FR" sz="1200" smtClean="0"/>
              <a:t>peut-on automatiser certaines activités (ou les désautomatiser) ?</a:t>
            </a:r>
          </a:p>
          <a:p>
            <a:pPr marL="1314450" lvl="2" indent="-457200">
              <a:spcAft>
                <a:spcPts val="1200"/>
              </a:spcAft>
              <a:buFontTx/>
              <a:buChar char="-"/>
            </a:pPr>
            <a:r>
              <a:rPr lang="fr-FR" sz="1200" smtClean="0"/>
              <a:t>peut-on réaffecter certaines activités ?</a:t>
            </a:r>
          </a:p>
          <a:p>
            <a:pPr marL="1314450" lvl="2" indent="-457200">
              <a:spcAft>
                <a:spcPts val="1200"/>
              </a:spcAft>
              <a:buFontTx/>
              <a:buChar char="-"/>
            </a:pPr>
            <a:r>
              <a:rPr lang="fr-FR" sz="1200" smtClean="0"/>
              <a:t>Peut-on mutualiser certaines activités ?	</a:t>
            </a:r>
          </a:p>
          <a:p>
            <a:pPr marL="1314450" lvl="2" indent="-457200">
              <a:spcAft>
                <a:spcPts val="1200"/>
              </a:spcAft>
              <a:buFontTx/>
              <a:buChar char="-"/>
            </a:pPr>
            <a:r>
              <a:rPr lang="fr-FR" sz="1200" smtClean="0"/>
              <a:t>peut-on désynchroniser certaines activités ?</a:t>
            </a:r>
          </a:p>
          <a:p>
            <a:pPr marL="1314450" lvl="2" indent="-457200">
              <a:spcAft>
                <a:spcPts val="1200"/>
              </a:spcAft>
              <a:buFont typeface="Arial" pitchFamily="34" charset="0"/>
              <a:buNone/>
            </a:pPr>
            <a:endParaRPr lang="fr-FR" sz="1200" smtClean="0"/>
          </a:p>
          <a:p>
            <a:pPr>
              <a:lnSpc>
                <a:spcPct val="120000"/>
              </a:lnSpc>
              <a:spcBef>
                <a:spcPct val="0"/>
              </a:spcBef>
              <a:spcAft>
                <a:spcPts val="600"/>
              </a:spcAft>
            </a:pPr>
            <a:r>
              <a:rPr lang="fr-FR" sz="1400" b="1" smtClean="0">
                <a:latin typeface="Helvetica" charset="0"/>
              </a:rPr>
              <a:t>On peut aussi utiliser l’analyse de la valeur en l’appliquant à l’analyse ou à la conception d’un processus</a:t>
            </a:r>
          </a:p>
          <a:p>
            <a:pPr eaLnBrk="1" hangingPunct="1"/>
            <a:endParaRPr lang="en-US" sz="1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03F858B6-5658-4503-B6D4-95253786C960}" type="slidenum">
              <a:rPr lang="en-US"/>
              <a:pPr/>
              <a:t>18</a:t>
            </a:fld>
            <a:endParaRPr lang="en-US"/>
          </a:p>
        </p:txBody>
      </p:sp>
      <p:sp>
        <p:nvSpPr>
          <p:cNvPr id="33797"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sz="2400" smtClean="0">
                <a:latin typeface="Helvetica" charset="0"/>
              </a:rPr>
              <a:t>Analyse des processus</a:t>
            </a:r>
          </a:p>
        </p:txBody>
      </p:sp>
      <p:sp>
        <p:nvSpPr>
          <p:cNvPr id="34819" name="Content Placeholder 2"/>
          <p:cNvSpPr>
            <a:spLocks noGrp="1"/>
          </p:cNvSpPr>
          <p:nvPr>
            <p:ph idx="1"/>
          </p:nvPr>
        </p:nvSpPr>
        <p:spPr>
          <a:xfrm>
            <a:off x="457200" y="1295400"/>
            <a:ext cx="8229600" cy="5060950"/>
          </a:xfrm>
        </p:spPr>
        <p:txBody>
          <a:bodyPr/>
          <a:lstStyle/>
          <a:p>
            <a:pPr>
              <a:lnSpc>
                <a:spcPct val="120000"/>
              </a:lnSpc>
              <a:spcBef>
                <a:spcPct val="0"/>
              </a:spcBef>
              <a:spcAft>
                <a:spcPts val="600"/>
              </a:spcAft>
              <a:buFont typeface="Arial" pitchFamily="34" charset="0"/>
              <a:buNone/>
            </a:pPr>
            <a:r>
              <a:rPr lang="fr-FR" sz="1600" noProof="1" smtClean="0">
                <a:solidFill>
                  <a:srgbClr val="FF0000"/>
                </a:solidFill>
                <a:latin typeface="Helvetica" charset="0"/>
              </a:rPr>
              <a:t>Un outil classique le tableau de répartition des tâches</a:t>
            </a:r>
          </a:p>
          <a:p>
            <a:pPr>
              <a:lnSpc>
                <a:spcPct val="120000"/>
              </a:lnSpc>
              <a:spcBef>
                <a:spcPct val="0"/>
              </a:spcBef>
              <a:buFontTx/>
              <a:buChar char="•"/>
            </a:pPr>
            <a:r>
              <a:rPr lang="fr-FR" sz="1400" smtClean="0">
                <a:latin typeface="Helvetica" charset="0"/>
              </a:rPr>
              <a:t>Il permet de représenter la répartition des tâches entre les acteurs d’un processus</a:t>
            </a:r>
          </a:p>
          <a:p>
            <a:pPr>
              <a:lnSpc>
                <a:spcPct val="120000"/>
              </a:lnSpc>
              <a:spcBef>
                <a:spcPct val="0"/>
              </a:spcBef>
            </a:pPr>
            <a:endParaRPr lang="fr-FR" sz="1400" smtClean="0">
              <a:latin typeface="Helvetica" charset="0"/>
            </a:endParaRPr>
          </a:p>
          <a:p>
            <a:pPr>
              <a:lnSpc>
                <a:spcPct val="120000"/>
              </a:lnSpc>
              <a:spcBef>
                <a:spcPct val="0"/>
              </a:spcBef>
              <a:buFontTx/>
              <a:buChar char="•"/>
            </a:pPr>
            <a:r>
              <a:rPr lang="fr-FR" sz="1400" smtClean="0">
                <a:latin typeface="Helvetica" charset="0"/>
              </a:rPr>
              <a:t>  Il sert à :</a:t>
            </a:r>
          </a:p>
          <a:p>
            <a:pPr lvl="1">
              <a:lnSpc>
                <a:spcPct val="120000"/>
              </a:lnSpc>
              <a:spcBef>
                <a:spcPct val="0"/>
              </a:spcBef>
              <a:buFontTx/>
              <a:buChar char="•"/>
            </a:pPr>
            <a:r>
              <a:rPr lang="fr-FR" sz="1200" smtClean="0">
                <a:latin typeface="Helvetica" charset="0"/>
              </a:rPr>
              <a:t>  Clarifier qui fait quoi</a:t>
            </a:r>
          </a:p>
          <a:p>
            <a:pPr lvl="1">
              <a:lnSpc>
                <a:spcPct val="120000"/>
              </a:lnSpc>
              <a:spcBef>
                <a:spcPct val="0"/>
              </a:spcBef>
              <a:buFontTx/>
              <a:buChar char="•"/>
            </a:pPr>
            <a:r>
              <a:rPr lang="fr-FR" sz="1200" smtClean="0">
                <a:latin typeface="Helvetica" charset="0"/>
              </a:rPr>
              <a:t>  Structurer l’analyse  et alimenter la critique de la répartition actuelle</a:t>
            </a:r>
          </a:p>
          <a:p>
            <a:pPr lvl="1">
              <a:lnSpc>
                <a:spcPct val="120000"/>
              </a:lnSpc>
              <a:spcBef>
                <a:spcPct val="0"/>
              </a:spcBef>
              <a:buFontTx/>
              <a:buChar char="•"/>
            </a:pPr>
            <a:r>
              <a:rPr lang="fr-FR" sz="1200" smtClean="0">
                <a:latin typeface="Helvetica" charset="0"/>
              </a:rPr>
              <a:t>  Vérifier la cohérence entre l’activité principale et la mission d’un service</a:t>
            </a:r>
          </a:p>
          <a:p>
            <a:pPr lvl="1">
              <a:lnSpc>
                <a:spcPct val="120000"/>
              </a:lnSpc>
              <a:spcBef>
                <a:spcPct val="0"/>
              </a:spcBef>
              <a:buFontTx/>
              <a:buChar char="•"/>
            </a:pPr>
            <a:r>
              <a:rPr lang="fr-FR" sz="1200" smtClean="0">
                <a:latin typeface="Helvetica" charset="0"/>
              </a:rPr>
              <a:t>  Identifier les tâches non effectuées</a:t>
            </a:r>
          </a:p>
          <a:p>
            <a:pPr lvl="1">
              <a:lnSpc>
                <a:spcPct val="120000"/>
              </a:lnSpc>
              <a:spcBef>
                <a:spcPct val="0"/>
              </a:spcBef>
              <a:buFontTx/>
              <a:buChar char="•"/>
            </a:pPr>
            <a:r>
              <a:rPr lang="fr-FR" sz="1200" smtClean="0">
                <a:latin typeface="Helvetica" charset="0"/>
              </a:rPr>
              <a:t>  Repérer la dispersion et la redondance des tâches</a:t>
            </a:r>
          </a:p>
          <a:p>
            <a:pPr lvl="1">
              <a:lnSpc>
                <a:spcPct val="120000"/>
              </a:lnSpc>
              <a:spcBef>
                <a:spcPct val="0"/>
              </a:spcBef>
              <a:buFontTx/>
              <a:buChar char="•"/>
            </a:pPr>
            <a:r>
              <a:rPr lang="fr-FR" sz="1200" smtClean="0">
                <a:latin typeface="Helvetica" charset="0"/>
              </a:rPr>
              <a:t>  Repérer les sur et les sous-charges</a:t>
            </a:r>
          </a:p>
          <a:p>
            <a:pPr lvl="1">
              <a:lnSpc>
                <a:spcPct val="120000"/>
              </a:lnSpc>
              <a:spcBef>
                <a:spcPct val="0"/>
              </a:spcBef>
              <a:buFontTx/>
              <a:buChar char="•"/>
            </a:pPr>
            <a:r>
              <a:rPr lang="fr-FR" sz="1200" smtClean="0">
                <a:latin typeface="Helvetica" charset="0"/>
              </a:rPr>
              <a:t>  Guider la construction d’une nouvelle répartition</a:t>
            </a:r>
          </a:p>
          <a:p>
            <a:pPr lvl="1">
              <a:lnSpc>
                <a:spcPct val="120000"/>
              </a:lnSpc>
              <a:spcBef>
                <a:spcPct val="0"/>
              </a:spcBef>
              <a:buFontTx/>
              <a:buChar char="•"/>
            </a:pPr>
            <a:r>
              <a:rPr lang="fr-FR" sz="1200" smtClean="0">
                <a:latin typeface="Helvetica" charset="0"/>
              </a:rPr>
              <a:t>  Servir de support de communication</a:t>
            </a:r>
          </a:p>
          <a:p>
            <a:pPr lvl="1">
              <a:lnSpc>
                <a:spcPct val="120000"/>
              </a:lnSpc>
              <a:spcBef>
                <a:spcPct val="0"/>
              </a:spcBef>
              <a:buFontTx/>
              <a:buChar char="•"/>
            </a:pPr>
            <a:endParaRPr lang="fr-FR" sz="1200" smtClean="0">
              <a:latin typeface="Helvetica" charset="0"/>
            </a:endParaRPr>
          </a:p>
          <a:p>
            <a:pPr>
              <a:lnSpc>
                <a:spcPct val="120000"/>
              </a:lnSpc>
              <a:spcBef>
                <a:spcPct val="0"/>
              </a:spcBef>
              <a:buFontTx/>
              <a:buChar char="•"/>
            </a:pPr>
            <a:r>
              <a:rPr lang="fr-FR" sz="1400" smtClean="0">
                <a:latin typeface="Helvetica" charset="0"/>
              </a:rPr>
              <a:t>  Avantages et inconvénients :</a:t>
            </a:r>
          </a:p>
          <a:p>
            <a:pPr lvl="1">
              <a:lnSpc>
                <a:spcPct val="120000"/>
              </a:lnSpc>
              <a:spcBef>
                <a:spcPct val="0"/>
              </a:spcBef>
              <a:buFontTx/>
              <a:buChar char="•"/>
            </a:pPr>
            <a:r>
              <a:rPr lang="fr-FR" sz="1400" smtClean="0">
                <a:latin typeface="Helvetica" charset="0"/>
              </a:rPr>
              <a:t>  </a:t>
            </a:r>
            <a:r>
              <a:rPr lang="fr-FR" sz="1200" smtClean="0">
                <a:latin typeface="Helvetica" charset="0"/>
              </a:rPr>
              <a:t>Vue générale claire de la répartition des tâches et de la coopération entre les acteurs</a:t>
            </a:r>
          </a:p>
          <a:p>
            <a:pPr lvl="1">
              <a:lnSpc>
                <a:spcPct val="120000"/>
              </a:lnSpc>
              <a:spcBef>
                <a:spcPct val="0"/>
              </a:spcBef>
              <a:buFontTx/>
              <a:buChar char="•"/>
            </a:pPr>
            <a:r>
              <a:rPr lang="fr-FR" sz="1200" smtClean="0">
                <a:latin typeface="Helvetica" charset="0"/>
              </a:rPr>
              <a:t>  Mais décomposition longue et parfois difficile à faire</a:t>
            </a:r>
          </a:p>
          <a:p>
            <a:pPr lvl="1">
              <a:lnSpc>
                <a:spcPct val="120000"/>
              </a:lnSpc>
              <a:spcBef>
                <a:spcPct val="0"/>
              </a:spcBef>
              <a:buFontTx/>
              <a:buChar char="•"/>
            </a:pPr>
            <a:r>
              <a:rPr lang="fr-FR" sz="1200" smtClean="0">
                <a:latin typeface="Helvetica" charset="0"/>
              </a:rPr>
              <a:t>  Normalisation des processus habituels sans prise en compte des exceptions</a:t>
            </a:r>
          </a:p>
          <a:p>
            <a:pPr lvl="1">
              <a:lnSpc>
                <a:spcPct val="120000"/>
              </a:lnSpc>
              <a:spcBef>
                <a:spcPct val="0"/>
              </a:spcBef>
              <a:buFontTx/>
              <a:buChar char="•"/>
            </a:pPr>
            <a:r>
              <a:rPr lang="fr-FR" sz="1200" smtClean="0">
                <a:latin typeface="Helvetica" charset="0"/>
              </a:rPr>
              <a:t>  Vision limitée à un temps donné</a:t>
            </a:r>
            <a:endParaRPr lang="fr-FR" sz="1400" smtClean="0">
              <a:latin typeface="Helvetica" charset="0"/>
            </a:endParaRPr>
          </a:p>
          <a:p>
            <a:pPr eaLnBrk="1" hangingPunct="1">
              <a:buFont typeface="Arial" pitchFamily="34" charset="0"/>
              <a:buNone/>
            </a:pPr>
            <a:endParaRPr lang="fr-FR" sz="2000" smtClean="0">
              <a:solidFill>
                <a:srgbClr val="FF0000"/>
              </a:solidFill>
              <a:latin typeface="Helvetica" charset="0"/>
            </a:endParaRPr>
          </a:p>
          <a:p>
            <a:pPr eaLnBrk="1" hangingPunct="1"/>
            <a:endParaRPr lang="en-US" sz="1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2345117C-4B98-4678-A409-6BDA5AB84479}" type="slidenum">
              <a:rPr lang="en-US"/>
              <a:pPr/>
              <a:t>19</a:t>
            </a:fld>
            <a:endParaRPr lang="en-US"/>
          </a:p>
        </p:txBody>
      </p:sp>
      <p:sp>
        <p:nvSpPr>
          <p:cNvPr id="34821"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 name="TextBox 5"/>
          <p:cNvSpPr txBox="1">
            <a:spLocks noChangeArrowheads="1"/>
          </p:cNvSpPr>
          <p:nvPr/>
        </p:nvSpPr>
        <p:spPr bwMode="auto">
          <a:xfrm>
            <a:off x="6019800" y="5638800"/>
            <a:ext cx="2454275" cy="276225"/>
          </a:xfrm>
          <a:prstGeom prst="rect">
            <a:avLst/>
          </a:prstGeom>
          <a:gradFill rotWithShape="1">
            <a:gsLst>
              <a:gs pos="0">
                <a:srgbClr val="E5EEFF"/>
              </a:gs>
              <a:gs pos="64999">
                <a:srgbClr val="BFD5FF"/>
              </a:gs>
              <a:gs pos="100000">
                <a:srgbClr val="A3C4FF"/>
              </a:gs>
            </a:gsLst>
            <a:lin ang="5400000" scaled="1"/>
          </a:gradFill>
          <a:ln w="9525">
            <a:solidFill>
              <a:srgbClr val="4A7EBB"/>
            </a:solidFill>
            <a:miter lim="800000"/>
            <a:headEnd/>
            <a:tailEnd/>
          </a:ln>
          <a:effectLst>
            <a:outerShdw dist="20000" dir="5400000" rotWithShape="0">
              <a:srgbClr val="808080">
                <a:alpha val="37999"/>
              </a:srgbClr>
            </a:outerShdw>
          </a:effectLst>
        </p:spPr>
        <p:txBody>
          <a:bodyPr wrap="none">
            <a:spAutoFit/>
          </a:bodyPr>
          <a:lstStyle/>
          <a:p>
            <a:r>
              <a:rPr lang="en-US" sz="1200">
                <a:solidFill>
                  <a:srgbClr val="000000"/>
                </a:solidFill>
                <a:latin typeface="Calibri" pitchFamily="34" charset="0"/>
              </a:rPr>
              <a:t>Tableau de répartition des tâches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792162"/>
          </a:xfrm>
        </p:spPr>
        <p:txBody>
          <a:bodyPr/>
          <a:lstStyle/>
          <a:p>
            <a:pPr eaLnBrk="1" hangingPunct="1"/>
            <a:r>
              <a:rPr lang="en-US" sz="2000" smtClean="0">
                <a:latin typeface="Arial" pitchFamily="34" charset="0"/>
                <a:cs typeface="Arial" pitchFamily="34" charset="0"/>
              </a:rPr>
              <a:t>SOMMAIRE</a:t>
            </a:r>
            <a:br>
              <a:rPr lang="en-US" sz="2000" smtClean="0">
                <a:latin typeface="Arial" pitchFamily="34" charset="0"/>
                <a:cs typeface="Arial" pitchFamily="34" charset="0"/>
              </a:rPr>
            </a:br>
            <a:endParaRPr lang="en-US" sz="2000" smtClean="0">
              <a:latin typeface="Arial" pitchFamily="34" charset="0"/>
              <a:cs typeface="Arial" pitchFamily="34" charset="0"/>
            </a:endParaRPr>
          </a:p>
        </p:txBody>
      </p:sp>
      <p:sp>
        <p:nvSpPr>
          <p:cNvPr id="16387" name="Content Placeholder 2"/>
          <p:cNvSpPr>
            <a:spLocks noGrp="1"/>
          </p:cNvSpPr>
          <p:nvPr>
            <p:ph idx="1"/>
          </p:nvPr>
        </p:nvSpPr>
        <p:spPr/>
        <p:txBody>
          <a:bodyPr/>
          <a:lstStyle/>
          <a:p>
            <a:pPr eaLnBrk="1" hangingPunct="1">
              <a:buFont typeface="Arial" pitchFamily="34" charset="0"/>
              <a:buNone/>
            </a:pPr>
            <a:endParaRPr lang="en-US" sz="2000" smtClean="0">
              <a:latin typeface="Arial" pitchFamily="34" charset="0"/>
            </a:endParaRPr>
          </a:p>
          <a:p>
            <a:pPr eaLnBrk="1" hangingPunct="1">
              <a:buFont typeface="Arial" pitchFamily="34" charset="0"/>
              <a:buNone/>
            </a:pPr>
            <a:endParaRPr lang="en-US" sz="2000" smtClean="0">
              <a:latin typeface="Arial" pitchFamily="34" charset="0"/>
            </a:endParaRPr>
          </a:p>
          <a:p>
            <a:pPr eaLnBrk="1" hangingPunct="1">
              <a:spcAft>
                <a:spcPts val="1800"/>
              </a:spcAft>
              <a:buFont typeface="Arial" pitchFamily="34" charset="0"/>
              <a:buAutoNum type="romanUcPeriod"/>
            </a:pPr>
            <a:r>
              <a:rPr lang="en-US" sz="2000" smtClean="0">
                <a:latin typeface="Arial" pitchFamily="34" charset="0"/>
              </a:rPr>
              <a:t>Les dimensions de l’analyse d’une organisation</a:t>
            </a:r>
          </a:p>
          <a:p>
            <a:pPr eaLnBrk="1" hangingPunct="1">
              <a:spcAft>
                <a:spcPts val="1800"/>
              </a:spcAft>
              <a:buFont typeface="Arial" pitchFamily="34" charset="0"/>
              <a:buAutoNum type="romanUcPeriod"/>
            </a:pPr>
            <a:endParaRPr lang="en-US" sz="2000" smtClean="0">
              <a:latin typeface="Arial" pitchFamily="34" charset="0"/>
            </a:endParaRPr>
          </a:p>
          <a:p>
            <a:pPr eaLnBrk="1" hangingPunct="1">
              <a:spcAft>
                <a:spcPts val="1800"/>
              </a:spcAft>
              <a:buFont typeface="Arial" pitchFamily="34" charset="0"/>
              <a:buAutoNum type="romanUcPeriod"/>
            </a:pPr>
            <a:r>
              <a:rPr lang="en-US" sz="2000" smtClean="0">
                <a:latin typeface="Arial" pitchFamily="34" charset="0"/>
              </a:rPr>
              <a:t>Les outils de l’analyse d’une organisation</a:t>
            </a:r>
          </a:p>
          <a:p>
            <a:pPr eaLnBrk="1" hangingPunct="1">
              <a:buFont typeface="Arial" pitchFamily="34" charset="0"/>
              <a:buNone/>
            </a:pPr>
            <a:endParaRPr lang="en-US" sz="2000" smtClean="0">
              <a:latin typeface="Arial" pitchFamily="34" charset="0"/>
            </a:endParaRPr>
          </a:p>
          <a:p>
            <a:pPr eaLnBrk="1" hangingPunct="1">
              <a:buFont typeface="Arial" pitchFamily="34" charset="0"/>
              <a:buNone/>
            </a:pPr>
            <a:endParaRPr lang="en-US" sz="2000" smtClean="0">
              <a:latin typeface="Arial" pitchFamily="34" charset="0"/>
            </a:endParaRPr>
          </a:p>
        </p:txBody>
      </p:sp>
      <p:sp>
        <p:nvSpPr>
          <p:cNvPr id="4" name="Slide Number Placeholder 3"/>
          <p:cNvSpPr>
            <a:spLocks noGrp="1"/>
          </p:cNvSpPr>
          <p:nvPr>
            <p:ph type="sldNum" sz="quarter" idx="12"/>
          </p:nvPr>
        </p:nvSpPr>
        <p:spPr/>
        <p:txBody>
          <a:bodyPr/>
          <a:lstStyle/>
          <a:p>
            <a:fld id="{B036BEFF-ADC8-47C6-96A1-060970602A1B}" type="slidenum">
              <a:rPr lang="en-US"/>
              <a:pPr/>
              <a:t>2</a:t>
            </a:fld>
            <a:endParaRPr lang="en-US"/>
          </a:p>
        </p:txBody>
      </p:sp>
      <p:sp>
        <p:nvSpPr>
          <p:cNvPr id="16389"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3"/>
          <p:cNvSpPr>
            <a:spLocks noGrp="1"/>
          </p:cNvSpPr>
          <p:nvPr>
            <p:ph type="ftr" sz="quarter" idx="11"/>
          </p:nvPr>
        </p:nvSpPr>
        <p:spPr bwMode="auto">
          <a:noFill/>
          <a:ln>
            <a:miter lim="800000"/>
            <a:headEnd/>
            <a:tailEnd/>
          </a:ln>
        </p:spPr>
        <p:txBody>
          <a:bodyPr/>
          <a:lstStyle/>
          <a:p>
            <a:r>
              <a:rPr lang="en-US"/>
              <a:t>B. France-Lanord</a:t>
            </a:r>
          </a:p>
        </p:txBody>
      </p:sp>
      <p:sp>
        <p:nvSpPr>
          <p:cNvPr id="5" name="Slide Number Placeholder 4"/>
          <p:cNvSpPr>
            <a:spLocks noGrp="1"/>
          </p:cNvSpPr>
          <p:nvPr>
            <p:ph type="sldNum" sz="quarter" idx="12"/>
          </p:nvPr>
        </p:nvSpPr>
        <p:spPr/>
        <p:txBody>
          <a:bodyPr/>
          <a:lstStyle/>
          <a:p>
            <a:fld id="{00073D51-B534-47FA-A98D-4C4D9F8667B1}" type="slidenum">
              <a:rPr lang="en-US"/>
              <a:pPr/>
              <a:t>20</a:t>
            </a:fld>
            <a:endParaRPr lang="en-US"/>
          </a:p>
        </p:txBody>
      </p:sp>
      <p:graphicFrame>
        <p:nvGraphicFramePr>
          <p:cNvPr id="6" name="Table 5"/>
          <p:cNvGraphicFramePr>
            <a:graphicFrameLocks noGrp="1"/>
          </p:cNvGraphicFramePr>
          <p:nvPr/>
        </p:nvGraphicFramePr>
        <p:xfrm>
          <a:off x="1524000" y="2055668"/>
          <a:ext cx="6096000" cy="2746663"/>
        </p:xfrm>
        <a:graphic>
          <a:graphicData uri="http://schemas.openxmlformats.org/drawingml/2006/table">
            <a:tbl>
              <a:tblPr/>
              <a:tblGrid>
                <a:gridCol w="192000"/>
                <a:gridCol w="1120000"/>
                <a:gridCol w="368000"/>
                <a:gridCol w="368000"/>
                <a:gridCol w="368000"/>
                <a:gridCol w="368000"/>
                <a:gridCol w="368000"/>
                <a:gridCol w="368000"/>
                <a:gridCol w="368000"/>
                <a:gridCol w="368000"/>
                <a:gridCol w="368000"/>
                <a:gridCol w="368000"/>
                <a:gridCol w="368000"/>
                <a:gridCol w="368000"/>
                <a:gridCol w="368000"/>
              </a:tblGrid>
              <a:tr h="213333">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28000">
                <a:tc gridSpan="2">
                  <a:txBody>
                    <a:bodyPr/>
                    <a:lstStyle/>
                    <a:p>
                      <a:pPr algn="l" fontAlgn="ctr"/>
                      <a:r>
                        <a:rPr lang="en-US" sz="700" b="1" i="0" u="none" strike="noStrike">
                          <a:latin typeface="Arial"/>
                        </a:rPr>
                        <a:t>Plan de formation</a:t>
                      </a:r>
                    </a:p>
                  </a:txBody>
                  <a:tcPr marL="0" marR="0" marT="0" marB="0" anchor="ctr">
                    <a:lnL>
                      <a:noFill/>
                    </a:lnL>
                    <a:lnR>
                      <a:noFill/>
                    </a:lnR>
                    <a:lnT>
                      <a:noFill/>
                    </a:lnT>
                    <a:lnB>
                      <a:noFill/>
                    </a:lnB>
                    <a:solidFill>
                      <a:srgbClr val="FFFFFF"/>
                    </a:solidFill>
                  </a:tcPr>
                </a:tc>
                <a:tc hMerge="1">
                  <a:txBody>
                    <a:bodyPr/>
                    <a:lstStyle/>
                    <a:p>
                      <a:endParaRPr lang="en-US"/>
                    </a:p>
                  </a:txBody>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gridSpan="6">
                  <a:txBody>
                    <a:bodyPr/>
                    <a:lstStyle/>
                    <a:p>
                      <a:pPr algn="l" fontAlgn="ctr"/>
                      <a:r>
                        <a:rPr lang="en-US" sz="800" b="1" i="0" u="none" strike="noStrike">
                          <a:solidFill>
                            <a:srgbClr val="FFFFFF"/>
                          </a:solidFill>
                          <a:latin typeface="Arial"/>
                        </a:rPr>
                        <a:t>Tableau de répartition des tâches</a:t>
                      </a:r>
                    </a:p>
                  </a:txBody>
                  <a:tcPr marL="0" marR="0" marT="0" marB="0" anchor="ctr">
                    <a:lnL>
                      <a:noFill/>
                    </a:lnL>
                    <a:lnR>
                      <a:noFill/>
                    </a:lnR>
                    <a:lnT>
                      <a:noFill/>
                    </a:lnT>
                    <a:lnB>
                      <a:noFill/>
                    </a:lnB>
                    <a:solidFill>
                      <a:srgbClr val="3333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28000">
                <a:tc>
                  <a:txBody>
                    <a:bodyPr/>
                    <a:lstStyle/>
                    <a:p>
                      <a:pPr algn="l" fontAlgn="ctr"/>
                      <a:r>
                        <a:rPr lang="en-US" sz="700" b="1"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800" b="1" i="0" u="none" strike="noStrike">
                          <a:solidFill>
                            <a:srgbClr val="FFFFFF"/>
                          </a:solidFill>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800" b="1" i="0" u="none" strike="noStrike">
                          <a:solidFill>
                            <a:srgbClr val="FFFFFF"/>
                          </a:solidFill>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800" b="1" i="0" u="none" strike="noStrike">
                          <a:solidFill>
                            <a:srgbClr val="FFFFFF"/>
                          </a:solidFill>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800" b="1" i="0" u="none" strike="noStrike">
                          <a:solidFill>
                            <a:srgbClr val="FFFFFF"/>
                          </a:solidFill>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800" b="1" i="0" u="none" strike="noStrike">
                          <a:solidFill>
                            <a:srgbClr val="FFFFFF"/>
                          </a:solidFill>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800" b="1" i="0" u="none" strike="noStrike">
                          <a:solidFill>
                            <a:srgbClr val="FFFFFF"/>
                          </a:solidFill>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12000">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12000">
                <a:tc>
                  <a:txBody>
                    <a:bodyPr/>
                    <a:lstStyle/>
                    <a:p>
                      <a:pPr algn="l" fontAlgn="b"/>
                      <a:endParaRPr lang="en-US" sz="400" b="0" i="0" u="none" strike="noStrike">
                        <a:latin typeface="Arial"/>
                      </a:endParaRPr>
                    </a:p>
                  </a:txBody>
                  <a:tcPr marL="0" marR="0" marT="0" marB="0">
                    <a:lnL>
                      <a:noFill/>
                    </a:lnL>
                    <a:lnR>
                      <a:noFill/>
                    </a:lnR>
                    <a:lnT>
                      <a:noFill/>
                    </a:lnT>
                    <a:lnB>
                      <a:noFill/>
                    </a:lnB>
                  </a:tcPr>
                </a:tc>
                <a:tc>
                  <a:txBody>
                    <a:bodyPr/>
                    <a:lstStyle/>
                    <a:p>
                      <a:pPr algn="l" fontAlgn="ctr"/>
                      <a:r>
                        <a:rPr lang="en-US" sz="400" b="0" i="0" u="none" strike="noStrike">
                          <a:latin typeface="Arial"/>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5">
                  <a:txBody>
                    <a:bodyPr/>
                    <a:lstStyle/>
                    <a:p>
                      <a:pPr algn="ctr" fontAlgn="ctr"/>
                      <a:r>
                        <a:rPr lang="en-US" sz="600" b="1" i="0" u="none" strike="noStrike">
                          <a:solidFill>
                            <a:srgbClr val="FFFFFF"/>
                          </a:solidFill>
                          <a:latin typeface="Arial"/>
                        </a:rPr>
                        <a:t>CHARGE PAR ACTEUR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00808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500" b="1" i="0" u="none" strike="noStrike">
                          <a:solidFill>
                            <a:srgbClr val="FFFFFF"/>
                          </a:solidFill>
                          <a:latin typeface="Arial"/>
                        </a:rPr>
                        <a:t>Charge totale par tâche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8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76000">
                <a:tc>
                  <a:txBody>
                    <a:bodyPr/>
                    <a:lstStyle/>
                    <a:p>
                      <a:pPr algn="ctr" fontAlgn="ctr"/>
                      <a:r>
                        <a:rPr lang="en-US" sz="400" b="0" i="0" u="none" strike="noStrike">
                          <a:latin typeface="Arial"/>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400" b="0" i="0" u="none" strike="noStrike">
                          <a:latin typeface="Arial"/>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1" i="0" u="none" strike="noStrike">
                          <a:solidFill>
                            <a:srgbClr val="FFFFFF"/>
                          </a:solidFill>
                          <a:latin typeface="Arial"/>
                        </a:rPr>
                        <a:t>Acteur 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8080"/>
                    </a:solidFill>
                  </a:tcPr>
                </a:tc>
                <a:tc>
                  <a:txBody>
                    <a:bodyPr/>
                    <a:lstStyle/>
                    <a:p>
                      <a:pPr algn="ctr" fontAlgn="ctr"/>
                      <a:r>
                        <a:rPr lang="en-US" sz="400" b="1" i="0" u="none" strike="noStrike">
                          <a:solidFill>
                            <a:srgbClr val="FFFFFF"/>
                          </a:solidFill>
                          <a:latin typeface="Arial"/>
                        </a:rPr>
                        <a:t>Acteur B</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8080"/>
                    </a:solidFill>
                  </a:tcPr>
                </a:tc>
                <a:tc>
                  <a:txBody>
                    <a:bodyPr/>
                    <a:lstStyle/>
                    <a:p>
                      <a:pPr algn="ctr" fontAlgn="ctr"/>
                      <a:r>
                        <a:rPr lang="en-US" sz="400" b="1" i="0" u="none" strike="noStrike">
                          <a:solidFill>
                            <a:srgbClr val="FFFFFF"/>
                          </a:solidFill>
                          <a:latin typeface="Arial"/>
                        </a:rPr>
                        <a:t>Acteur C</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8080"/>
                    </a:solidFill>
                  </a:tcPr>
                </a:tc>
                <a:tc>
                  <a:txBody>
                    <a:bodyPr/>
                    <a:lstStyle/>
                    <a:p>
                      <a:pPr algn="ctr" fontAlgn="ctr"/>
                      <a:r>
                        <a:rPr lang="en-US" sz="400" b="1" i="0" u="none" strike="noStrike">
                          <a:solidFill>
                            <a:srgbClr val="FFFFFF"/>
                          </a:solidFill>
                          <a:latin typeface="Arial"/>
                        </a:rPr>
                        <a:t>Acteur D</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8080"/>
                    </a:solidFill>
                  </a:tcPr>
                </a:tc>
                <a:tc>
                  <a:txBody>
                    <a:bodyPr/>
                    <a:lstStyle/>
                    <a:p>
                      <a:pPr algn="ctr" fontAlgn="ctr"/>
                      <a:r>
                        <a:rPr lang="en-US" sz="400" b="1" i="0" u="none" strike="noStrike">
                          <a:solidFill>
                            <a:srgbClr val="FFFFFF"/>
                          </a:solidFill>
                          <a:latin typeface="Arial"/>
                        </a:rPr>
                        <a:t>Acteur E</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8080"/>
                    </a:solidFill>
                  </a:tcPr>
                </a:tc>
                <a:tc vMerge="1">
                  <a:txBody>
                    <a:bodyPr/>
                    <a:lstStyle/>
                    <a:p>
                      <a:endParaRPr lang="en-US"/>
                    </a:p>
                  </a:txBody>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ctr"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ctr"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ctr"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ctr"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ctr"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64000">
                <a:tc rowSpan="10">
                  <a:txBody>
                    <a:bodyPr/>
                    <a:lstStyle/>
                    <a:p>
                      <a:pPr algn="ctr" fontAlgn="ctr"/>
                      <a:r>
                        <a:rPr lang="en-US" sz="600" b="1" i="0" u="none" strike="noStrike">
                          <a:solidFill>
                            <a:srgbClr val="FFFFFF"/>
                          </a:solidFill>
                          <a:latin typeface="Arial"/>
                        </a:rPr>
                        <a:t>TACHES</a:t>
                      </a:r>
                    </a:p>
                  </a:txBody>
                  <a:tcPr marL="0" marR="0" marT="0" marB="0" vert="vert27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ctr"/>
                      <a:r>
                        <a:rPr lang="en-US" sz="400" b="1" i="0" u="none" strike="noStrike">
                          <a:solidFill>
                            <a:srgbClr val="000090"/>
                          </a:solidFill>
                          <a:latin typeface="Arial"/>
                        </a:rPr>
                        <a:t>Rédiger un plan de formation</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20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81333">
                <a:tc vMerge="1">
                  <a:txBody>
                    <a:bodyPr/>
                    <a:lstStyle/>
                    <a:p>
                      <a:endParaRPr lang="en-US"/>
                    </a:p>
                  </a:txBody>
                  <a:tcPr/>
                </a:tc>
                <a:tc>
                  <a:txBody>
                    <a:bodyPr/>
                    <a:lstStyle/>
                    <a:p>
                      <a:pPr algn="l" fontAlgn="ctr"/>
                      <a:r>
                        <a:rPr lang="en-US" sz="400" b="1" i="0" u="none" strike="noStrike">
                          <a:solidFill>
                            <a:srgbClr val="000090"/>
                          </a:solidFill>
                          <a:latin typeface="Arial"/>
                        </a:rPr>
                        <a:t>Faire valider le plan</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81333">
                <a:tc vMerge="1">
                  <a:txBody>
                    <a:bodyPr/>
                    <a:lstStyle/>
                    <a:p>
                      <a:endParaRPr lang="en-US"/>
                    </a:p>
                  </a:txBody>
                  <a:tcPr/>
                </a:tc>
                <a:tc>
                  <a:txBody>
                    <a:bodyPr/>
                    <a:lstStyle/>
                    <a:p>
                      <a:pPr algn="l" fontAlgn="ctr"/>
                      <a:r>
                        <a:rPr lang="en-US" sz="400" b="1" i="0" u="none" strike="noStrike">
                          <a:solidFill>
                            <a:srgbClr val="000090"/>
                          </a:solidFill>
                          <a:latin typeface="Arial"/>
                        </a:rPr>
                        <a:t>Faire une première correction</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81333">
                <a:tc vMerge="1">
                  <a:txBody>
                    <a:bodyPr/>
                    <a:lstStyle/>
                    <a:p>
                      <a:endParaRPr lang="en-US"/>
                    </a:p>
                  </a:txBody>
                  <a:tcPr/>
                </a:tc>
                <a:tc>
                  <a:txBody>
                    <a:bodyPr/>
                    <a:lstStyle/>
                    <a:p>
                      <a:pPr algn="l" fontAlgn="ctr"/>
                      <a:r>
                        <a:rPr lang="en-US" sz="400" b="1" i="0" u="none" strike="noStrike">
                          <a:solidFill>
                            <a:srgbClr val="000090"/>
                          </a:solidFill>
                          <a:latin typeface="Arial"/>
                        </a:rPr>
                        <a:t>Mettre en forme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30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81333">
                <a:tc vMerge="1">
                  <a:txBody>
                    <a:bodyPr/>
                    <a:lstStyle/>
                    <a:p>
                      <a:endParaRPr lang="en-US"/>
                    </a:p>
                  </a:txBody>
                  <a:tcPr/>
                </a:tc>
                <a:tc>
                  <a:txBody>
                    <a:bodyPr/>
                    <a:lstStyle/>
                    <a:p>
                      <a:pPr algn="l" fontAlgn="ctr"/>
                      <a:r>
                        <a:rPr lang="en-US" sz="400" b="1" i="0" u="none" strike="noStrike">
                          <a:solidFill>
                            <a:srgbClr val="000090"/>
                          </a:solidFill>
                          <a:latin typeface="Arial"/>
                        </a:rPr>
                        <a:t>Rentrer dans la charte graphique</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81333">
                <a:tc vMerge="1">
                  <a:txBody>
                    <a:bodyPr/>
                    <a:lstStyle/>
                    <a:p>
                      <a:endParaRPr lang="en-US"/>
                    </a:p>
                  </a:txBody>
                  <a:tcPr/>
                </a:tc>
                <a:tc>
                  <a:txBody>
                    <a:bodyPr/>
                    <a:lstStyle/>
                    <a:p>
                      <a:pPr algn="l" fontAlgn="ctr"/>
                      <a:r>
                        <a:rPr lang="en-US" sz="400" b="1" i="0" u="none" strike="noStrike">
                          <a:solidFill>
                            <a:srgbClr val="000090"/>
                          </a:solidFill>
                          <a:latin typeface="Arial"/>
                        </a:rPr>
                        <a:t>Imprimer les maquettes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81333">
                <a:tc vMerge="1">
                  <a:txBody>
                    <a:bodyPr/>
                    <a:lstStyle/>
                    <a:p>
                      <a:endParaRPr lang="en-US"/>
                    </a:p>
                  </a:txBody>
                  <a:tcPr/>
                </a:tc>
                <a:tc>
                  <a:txBody>
                    <a:bodyPr/>
                    <a:lstStyle/>
                    <a:p>
                      <a:pPr algn="l" fontAlgn="ctr"/>
                      <a:r>
                        <a:rPr lang="en-US" sz="400" b="1" i="0" u="none" strike="noStrike">
                          <a:solidFill>
                            <a:srgbClr val="000090"/>
                          </a:solidFill>
                          <a:latin typeface="Arial"/>
                        </a:rPr>
                        <a:t>Faire valider les maquettes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20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20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81333">
                <a:tc vMerge="1">
                  <a:txBody>
                    <a:bodyPr/>
                    <a:lstStyle/>
                    <a:p>
                      <a:endParaRPr lang="en-US"/>
                    </a:p>
                  </a:txBody>
                  <a:tcPr/>
                </a:tc>
                <a:tc>
                  <a:txBody>
                    <a:bodyPr/>
                    <a:lstStyle/>
                    <a:p>
                      <a:pPr algn="l" fontAlgn="ctr"/>
                      <a:r>
                        <a:rPr lang="en-US" sz="400" b="1" i="0" u="none" strike="noStrike">
                          <a:solidFill>
                            <a:srgbClr val="000090"/>
                          </a:solidFill>
                          <a:latin typeface="Arial"/>
                        </a:rPr>
                        <a:t>Tarnsférer les maquettes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81333">
                <a:tc vMerge="1">
                  <a:txBody>
                    <a:bodyPr/>
                    <a:lstStyle/>
                    <a:p>
                      <a:endParaRPr lang="en-US"/>
                    </a:p>
                  </a:txBody>
                  <a:tcPr/>
                </a:tc>
                <a:tc>
                  <a:txBody>
                    <a:bodyPr/>
                    <a:lstStyle/>
                    <a:p>
                      <a:pPr algn="l" fontAlgn="ctr"/>
                      <a:r>
                        <a:rPr lang="en-US" sz="400" b="1" i="0" u="none" strike="noStrike">
                          <a:solidFill>
                            <a:srgbClr val="000090"/>
                          </a:solidFill>
                          <a:latin typeface="Arial"/>
                        </a:rPr>
                        <a:t>Faire les modifs</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81333">
                <a:tc vMerge="1">
                  <a:txBody>
                    <a:bodyPr/>
                    <a:lstStyle/>
                    <a:p>
                      <a:endParaRPr lang="en-US"/>
                    </a:p>
                  </a:txBody>
                  <a:tcPr/>
                </a:tc>
                <a:tc>
                  <a:txBody>
                    <a:bodyPr/>
                    <a:lstStyle/>
                    <a:p>
                      <a:pPr algn="l" fontAlgn="ctr"/>
                      <a:r>
                        <a:rPr lang="en-US" sz="400" b="1" i="0" u="none" strike="noStrike">
                          <a:solidFill>
                            <a:srgbClr val="000090"/>
                          </a:solidFill>
                          <a:latin typeface="Arial"/>
                        </a:rPr>
                        <a:t>Communiquer à l'imprimeur</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r>
              <a:tr h="181333">
                <a:tc gridSpan="2">
                  <a:txBody>
                    <a:bodyPr/>
                    <a:lstStyle/>
                    <a:p>
                      <a:pPr algn="l" fontAlgn="ctr"/>
                      <a:r>
                        <a:rPr lang="en-US" sz="500" b="1" i="0" u="none" strike="noStrike">
                          <a:latin typeface="Arial"/>
                        </a:rPr>
                        <a:t>Charge totale par acteur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a:txBody>
                    <a:bodyPr/>
                    <a:lstStyle/>
                    <a:p>
                      <a:pPr algn="ctr" fontAlgn="ctr"/>
                      <a:r>
                        <a:rPr lang="en-US" sz="400" b="0" i="0" u="none" strike="noStrike">
                          <a:latin typeface="Arial"/>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400" b="0" i="0" u="none" strike="noStrike">
                          <a:latin typeface="Arial"/>
                        </a:rPr>
                        <a:t>30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400" b="0" i="0" u="none" strike="noStrike">
                          <a:latin typeface="Arial"/>
                        </a:rPr>
                        <a:t>30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400" b="0" i="0" u="none" strike="noStrike">
                          <a:latin typeface="Arial"/>
                        </a:rPr>
                        <a:t>80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400" b="0" i="0" u="none" strike="noStrike">
                          <a:latin typeface="Arial"/>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400" b="0" i="0" u="none" strike="noStrike">
                          <a:latin typeface="Arial"/>
                        </a:rPr>
                        <a:t>230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en-US" sz="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a:latin typeface="Arial"/>
                        </a:rPr>
                        <a:t> </a:t>
                      </a:r>
                    </a:p>
                  </a:txBody>
                  <a:tcPr marL="0" marR="0" marT="0" marB="0" anchor="ctr">
                    <a:lnL>
                      <a:noFill/>
                    </a:lnL>
                    <a:lnR>
                      <a:noFill/>
                    </a:lnR>
                    <a:lnT>
                      <a:noFill/>
                    </a:lnT>
                    <a:lnB>
                      <a:noFill/>
                    </a:lnB>
                    <a:solidFill>
                      <a:srgbClr val="FFFFFF"/>
                    </a:solidFill>
                  </a:tcPr>
                </a:tc>
                <a:tc>
                  <a:txBody>
                    <a:bodyPr/>
                    <a:lstStyle/>
                    <a:p>
                      <a:pPr algn="l" fontAlgn="ctr"/>
                      <a:r>
                        <a:rPr lang="en-US" sz="400" b="0" i="0" u="none" strike="noStrike" dirty="0">
                          <a:latin typeface="Arial"/>
                        </a:rPr>
                        <a:t> </a:t>
                      </a:r>
                    </a:p>
                  </a:txBody>
                  <a:tcPr marL="0" marR="0" marT="0" marB="0" anchor="ctr">
                    <a:lnL>
                      <a:noFill/>
                    </a:lnL>
                    <a:lnR>
                      <a:noFill/>
                    </a:lnR>
                    <a:lnT>
                      <a:noFill/>
                    </a:lnT>
                    <a:lnB>
                      <a:noFill/>
                    </a:lnB>
                    <a:solidFill>
                      <a:srgbClr val="FFFFFF"/>
                    </a:solidFill>
                  </a:tcPr>
                </a:tc>
              </a:tr>
            </a:tbl>
          </a:graphicData>
        </a:graphic>
      </p:graphicFrame>
      <p:sp>
        <p:nvSpPr>
          <p:cNvPr id="8" name="TextBox 7"/>
          <p:cNvSpPr txBox="1">
            <a:spLocks noChangeArrowheads="1"/>
          </p:cNvSpPr>
          <p:nvPr/>
        </p:nvSpPr>
        <p:spPr bwMode="auto">
          <a:xfrm>
            <a:off x="3276600" y="838200"/>
            <a:ext cx="3024188" cy="307975"/>
          </a:xfrm>
          <a:prstGeom prst="rect">
            <a:avLst/>
          </a:prstGeom>
          <a:gradFill rotWithShape="1">
            <a:gsLst>
              <a:gs pos="0">
                <a:srgbClr val="E5EEFF"/>
              </a:gs>
              <a:gs pos="64999">
                <a:srgbClr val="BFD5FF"/>
              </a:gs>
              <a:gs pos="100000">
                <a:srgbClr val="A3C4FF"/>
              </a:gs>
            </a:gsLst>
            <a:lin ang="5400000" scaled="1"/>
          </a:gradFill>
          <a:ln w="9525">
            <a:solidFill>
              <a:srgbClr val="4A7EBB"/>
            </a:solidFill>
            <a:miter lim="800000"/>
            <a:headEnd/>
            <a:tailEnd/>
          </a:ln>
          <a:effectLst>
            <a:outerShdw dist="20000" dir="5400000" rotWithShape="0">
              <a:srgbClr val="808080">
                <a:alpha val="37999"/>
              </a:srgbClr>
            </a:outerShdw>
          </a:effectLst>
        </p:spPr>
        <p:txBody>
          <a:bodyPr wrap="none">
            <a:spAutoFit/>
          </a:bodyPr>
          <a:lstStyle/>
          <a:p>
            <a:r>
              <a:rPr lang="en-US" sz="1400" b="1">
                <a:solidFill>
                  <a:srgbClr val="000000"/>
                </a:solidFill>
                <a:latin typeface="Calibri" pitchFamily="34" charset="0"/>
              </a:rPr>
              <a:t>Tableau de répartition des tâches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sz="2400" smtClean="0">
                <a:latin typeface="Helvetica" charset="0"/>
              </a:rPr>
              <a:t>Analyse des processus</a:t>
            </a:r>
          </a:p>
        </p:txBody>
      </p:sp>
      <p:sp>
        <p:nvSpPr>
          <p:cNvPr id="36867" name="Content Placeholder 2"/>
          <p:cNvSpPr>
            <a:spLocks noGrp="1"/>
          </p:cNvSpPr>
          <p:nvPr>
            <p:ph idx="1"/>
          </p:nvPr>
        </p:nvSpPr>
        <p:spPr>
          <a:xfrm>
            <a:off x="457200" y="1295400"/>
            <a:ext cx="8229600" cy="5060950"/>
          </a:xfrm>
        </p:spPr>
        <p:txBody>
          <a:bodyPr/>
          <a:lstStyle/>
          <a:p>
            <a:pPr>
              <a:lnSpc>
                <a:spcPct val="120000"/>
              </a:lnSpc>
              <a:spcBef>
                <a:spcPct val="0"/>
              </a:spcBef>
              <a:spcAft>
                <a:spcPts val="600"/>
              </a:spcAft>
              <a:buFont typeface="Arial" pitchFamily="34" charset="0"/>
              <a:buNone/>
            </a:pPr>
            <a:r>
              <a:rPr lang="fr-FR" sz="1600" noProof="1" smtClean="0">
                <a:solidFill>
                  <a:srgbClr val="FF0000"/>
                </a:solidFill>
                <a:latin typeface="Helvetica" charset="0"/>
              </a:rPr>
              <a:t>Un outil classique le tableau de répartition des tâches</a:t>
            </a:r>
          </a:p>
          <a:p>
            <a:pPr>
              <a:lnSpc>
                <a:spcPct val="120000"/>
              </a:lnSpc>
              <a:spcBef>
                <a:spcPct val="0"/>
              </a:spcBef>
              <a:spcAft>
                <a:spcPts val="1200"/>
              </a:spcAft>
              <a:buFont typeface="Arial" pitchFamily="34" charset="0"/>
              <a:buNone/>
            </a:pPr>
            <a:r>
              <a:rPr lang="fr-FR" sz="1400" b="1" smtClean="0">
                <a:latin typeface="Helvetica" charset="0"/>
              </a:rPr>
              <a:t>Principe de construction </a:t>
            </a:r>
            <a:r>
              <a:rPr lang="fr-FR" sz="1400" smtClean="0">
                <a:latin typeface="Helvetica" charset="0"/>
              </a:rPr>
              <a:t>:</a:t>
            </a:r>
          </a:p>
          <a:p>
            <a:pPr>
              <a:lnSpc>
                <a:spcPct val="120000"/>
              </a:lnSpc>
              <a:spcBef>
                <a:spcPct val="0"/>
              </a:spcBef>
              <a:buFontTx/>
              <a:buChar char="•"/>
            </a:pPr>
            <a:r>
              <a:rPr lang="fr-FR" sz="1400" smtClean="0">
                <a:latin typeface="Helvetica" charset="0"/>
              </a:rPr>
              <a:t>Etablir la liste des activités avec :</a:t>
            </a:r>
          </a:p>
          <a:p>
            <a:pPr lvl="1">
              <a:lnSpc>
                <a:spcPct val="120000"/>
              </a:lnSpc>
              <a:spcBef>
                <a:spcPct val="0"/>
              </a:spcBef>
              <a:buFontTx/>
              <a:buChar char="•"/>
            </a:pPr>
            <a:r>
              <a:rPr lang="fr-FR" sz="1200" smtClean="0">
                <a:latin typeface="Helvetica" charset="0"/>
              </a:rPr>
              <a:t>les membres du service et/ou</a:t>
            </a:r>
          </a:p>
          <a:p>
            <a:pPr lvl="1">
              <a:lnSpc>
                <a:spcPct val="120000"/>
              </a:lnSpc>
              <a:spcBef>
                <a:spcPct val="0"/>
              </a:spcBef>
              <a:spcAft>
                <a:spcPts val="600"/>
              </a:spcAft>
              <a:buFontTx/>
              <a:buChar char="•"/>
            </a:pPr>
            <a:r>
              <a:rPr lang="fr-FR" sz="1200" smtClean="0">
                <a:latin typeface="Helvetica" charset="0"/>
              </a:rPr>
              <a:t>le responsable </a:t>
            </a:r>
          </a:p>
          <a:p>
            <a:pPr>
              <a:lnSpc>
                <a:spcPct val="120000"/>
              </a:lnSpc>
              <a:spcBef>
                <a:spcPct val="0"/>
              </a:spcBef>
              <a:buFontTx/>
              <a:buChar char="•"/>
            </a:pPr>
            <a:r>
              <a:rPr lang="fr-FR" sz="1400" smtClean="0">
                <a:latin typeface="Helvetica" charset="0"/>
              </a:rPr>
              <a:t>Etablir avec chaque membre :</a:t>
            </a:r>
          </a:p>
          <a:p>
            <a:pPr lvl="1">
              <a:lnSpc>
                <a:spcPct val="120000"/>
              </a:lnSpc>
              <a:spcBef>
                <a:spcPct val="0"/>
              </a:spcBef>
              <a:buFontTx/>
              <a:buChar char="•"/>
            </a:pPr>
            <a:r>
              <a:rPr lang="fr-FR" sz="1200" smtClean="0">
                <a:latin typeface="Helvetica" charset="0"/>
              </a:rPr>
              <a:t>la liste des tâches (entre 10 et 20)</a:t>
            </a:r>
          </a:p>
          <a:p>
            <a:pPr lvl="1">
              <a:lnSpc>
                <a:spcPct val="120000"/>
              </a:lnSpc>
              <a:spcBef>
                <a:spcPct val="0"/>
              </a:spcBef>
              <a:spcAft>
                <a:spcPts val="600"/>
              </a:spcAft>
              <a:buFontTx/>
              <a:buChar char="•"/>
            </a:pPr>
            <a:r>
              <a:rPr lang="fr-FR" sz="1200" smtClean="0">
                <a:latin typeface="Helvetica" charset="0"/>
              </a:rPr>
              <a:t>la charge de travail par tâche sur les périodes semaine, mois, éventuellement année</a:t>
            </a:r>
          </a:p>
          <a:p>
            <a:pPr>
              <a:lnSpc>
                <a:spcPct val="120000"/>
              </a:lnSpc>
              <a:spcBef>
                <a:spcPct val="0"/>
              </a:spcBef>
              <a:buFontTx/>
              <a:buChar char="•"/>
            </a:pPr>
            <a:r>
              <a:rPr lang="fr-FR" sz="1400" smtClean="0">
                <a:latin typeface="Helvetica" charset="0"/>
              </a:rPr>
              <a:t>Réaliser le tableau</a:t>
            </a:r>
          </a:p>
          <a:p>
            <a:pPr lvl="1">
              <a:lnSpc>
                <a:spcPct val="120000"/>
              </a:lnSpc>
              <a:spcBef>
                <a:spcPct val="0"/>
              </a:spcBef>
              <a:buFontTx/>
              <a:buChar char="•"/>
            </a:pPr>
            <a:r>
              <a:rPr lang="fr-FR" sz="1200" smtClean="0">
                <a:latin typeface="Helvetica" charset="0"/>
              </a:rPr>
              <a:t>les activités</a:t>
            </a:r>
          </a:p>
          <a:p>
            <a:pPr lvl="1">
              <a:lnSpc>
                <a:spcPct val="120000"/>
              </a:lnSpc>
              <a:spcBef>
                <a:spcPct val="0"/>
              </a:spcBef>
              <a:buFontTx/>
              <a:buChar char="•"/>
            </a:pPr>
            <a:r>
              <a:rPr lang="fr-FR" sz="1200" smtClean="0">
                <a:latin typeface="Helvetica" charset="0"/>
              </a:rPr>
              <a:t>les acteurs</a:t>
            </a:r>
          </a:p>
          <a:p>
            <a:pPr lvl="1">
              <a:lnSpc>
                <a:spcPct val="120000"/>
              </a:lnSpc>
              <a:spcBef>
                <a:spcPct val="0"/>
              </a:spcBef>
              <a:spcAft>
                <a:spcPts val="600"/>
              </a:spcAft>
              <a:buFontTx/>
              <a:buChar char="•"/>
            </a:pPr>
            <a:r>
              <a:rPr lang="fr-FR" sz="1200" smtClean="0">
                <a:latin typeface="Helvetica" charset="0"/>
              </a:rPr>
              <a:t>noter les tâches et le temps passé</a:t>
            </a:r>
          </a:p>
          <a:p>
            <a:pPr>
              <a:lnSpc>
                <a:spcPct val="120000"/>
              </a:lnSpc>
              <a:spcBef>
                <a:spcPct val="0"/>
              </a:spcBef>
            </a:pPr>
            <a:r>
              <a:rPr lang="fr-FR" sz="1400" smtClean="0">
                <a:latin typeface="Helvetica" charset="0"/>
              </a:rPr>
              <a:t>Analyser de façon critique la répartition des tâches :</a:t>
            </a:r>
          </a:p>
          <a:p>
            <a:pPr lvl="1">
              <a:lnSpc>
                <a:spcPct val="120000"/>
              </a:lnSpc>
              <a:spcBef>
                <a:spcPct val="0"/>
              </a:spcBef>
            </a:pPr>
            <a:r>
              <a:rPr lang="fr-FR" sz="1200" smtClean="0">
                <a:latin typeface="Helvetica" charset="0"/>
              </a:rPr>
              <a:t>les activités dans leur ensemble</a:t>
            </a:r>
          </a:p>
          <a:p>
            <a:pPr lvl="1">
              <a:lnSpc>
                <a:spcPct val="120000"/>
              </a:lnSpc>
              <a:spcBef>
                <a:spcPct val="0"/>
              </a:spcBef>
            </a:pPr>
            <a:r>
              <a:rPr lang="fr-FR" sz="1200" smtClean="0">
                <a:latin typeface="Helvetica" charset="0"/>
              </a:rPr>
              <a:t>les tâches qu’impliquent chaque activité</a:t>
            </a:r>
          </a:p>
          <a:p>
            <a:pPr lvl="1">
              <a:lnSpc>
                <a:spcPct val="120000"/>
              </a:lnSpc>
              <a:spcBef>
                <a:spcPct val="0"/>
              </a:spcBef>
            </a:pPr>
            <a:r>
              <a:rPr lang="fr-FR" sz="1200" smtClean="0">
                <a:latin typeface="Helvetica" charset="0"/>
              </a:rPr>
              <a:t>les tâches confiées à chaque agent</a:t>
            </a:r>
          </a:p>
          <a:p>
            <a:pPr eaLnBrk="1" hangingPunct="1"/>
            <a:endParaRPr lang="en-US" sz="1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F634A00E-5699-4411-B490-BB3D49E86A35}" type="slidenum">
              <a:rPr lang="en-US"/>
              <a:pPr/>
              <a:t>21</a:t>
            </a:fld>
            <a:endParaRPr lang="en-US"/>
          </a:p>
        </p:txBody>
      </p:sp>
      <p:sp>
        <p:nvSpPr>
          <p:cNvPr id="36869"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 name="TextBox 5"/>
          <p:cNvSpPr txBox="1">
            <a:spLocks noChangeArrowheads="1"/>
          </p:cNvSpPr>
          <p:nvPr/>
        </p:nvSpPr>
        <p:spPr bwMode="auto">
          <a:xfrm>
            <a:off x="6019800" y="5638800"/>
            <a:ext cx="2454275" cy="276225"/>
          </a:xfrm>
          <a:prstGeom prst="rect">
            <a:avLst/>
          </a:prstGeom>
          <a:gradFill rotWithShape="1">
            <a:gsLst>
              <a:gs pos="0">
                <a:srgbClr val="E5EEFF"/>
              </a:gs>
              <a:gs pos="64999">
                <a:srgbClr val="BFD5FF"/>
              </a:gs>
              <a:gs pos="100000">
                <a:srgbClr val="A3C4FF"/>
              </a:gs>
            </a:gsLst>
            <a:lin ang="5400000" scaled="1"/>
          </a:gradFill>
          <a:ln w="9525">
            <a:solidFill>
              <a:srgbClr val="4A7EBB"/>
            </a:solidFill>
            <a:miter lim="800000"/>
            <a:headEnd/>
            <a:tailEnd/>
          </a:ln>
          <a:effectLst>
            <a:outerShdw dist="20000" dir="5400000" rotWithShape="0">
              <a:srgbClr val="808080">
                <a:alpha val="37999"/>
              </a:srgbClr>
            </a:outerShdw>
          </a:effectLst>
        </p:spPr>
        <p:txBody>
          <a:bodyPr wrap="none">
            <a:spAutoFit/>
          </a:bodyPr>
          <a:lstStyle/>
          <a:p>
            <a:r>
              <a:rPr lang="en-US" sz="1200">
                <a:solidFill>
                  <a:srgbClr val="000000"/>
                </a:solidFill>
                <a:latin typeface="Calibri" pitchFamily="34" charset="0"/>
              </a:rPr>
              <a:t>Tableau de répartition des tâches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sz="2400" smtClean="0">
                <a:latin typeface="Helvetica" charset="0"/>
              </a:rPr>
              <a:t>Analyse des processus</a:t>
            </a:r>
          </a:p>
        </p:txBody>
      </p:sp>
      <p:sp>
        <p:nvSpPr>
          <p:cNvPr id="37891" name="Content Placeholder 2"/>
          <p:cNvSpPr>
            <a:spLocks noGrp="1"/>
          </p:cNvSpPr>
          <p:nvPr>
            <p:ph idx="1"/>
          </p:nvPr>
        </p:nvSpPr>
        <p:spPr>
          <a:xfrm>
            <a:off x="457200" y="1295400"/>
            <a:ext cx="8229600" cy="5060950"/>
          </a:xfrm>
        </p:spPr>
        <p:txBody>
          <a:bodyPr/>
          <a:lstStyle/>
          <a:p>
            <a:pPr>
              <a:lnSpc>
                <a:spcPct val="120000"/>
              </a:lnSpc>
              <a:spcBef>
                <a:spcPct val="0"/>
              </a:spcBef>
              <a:spcAft>
                <a:spcPts val="1800"/>
              </a:spcAft>
              <a:buFont typeface="Arial" pitchFamily="34" charset="0"/>
              <a:buNone/>
            </a:pPr>
            <a:r>
              <a:rPr lang="fr-FR" sz="1600" noProof="1" smtClean="0">
                <a:solidFill>
                  <a:srgbClr val="FF0000"/>
                </a:solidFill>
                <a:latin typeface="Helvetica" charset="0"/>
              </a:rPr>
              <a:t>Un autre outil classique la feuille d’analyse</a:t>
            </a:r>
          </a:p>
          <a:p>
            <a:pPr>
              <a:spcBef>
                <a:spcPct val="0"/>
              </a:spcBef>
              <a:spcAft>
                <a:spcPts val="600"/>
              </a:spcAft>
              <a:buFontTx/>
              <a:buChar char="•"/>
            </a:pPr>
            <a:r>
              <a:rPr lang="fr-FR" sz="1400" smtClean="0">
                <a:latin typeface="Helvetica" charset="0"/>
              </a:rPr>
              <a:t>Elle permet de représenter le déroulement d’un processus entre les postes :</a:t>
            </a:r>
          </a:p>
          <a:p>
            <a:pPr lvl="1">
              <a:lnSpc>
                <a:spcPct val="110000"/>
              </a:lnSpc>
              <a:spcBef>
                <a:spcPct val="0"/>
              </a:spcBef>
              <a:buFontTx/>
              <a:buChar char="•"/>
            </a:pPr>
            <a:r>
              <a:rPr lang="fr-FR" sz="1200" smtClean="0">
                <a:latin typeface="Helvetica" charset="0"/>
              </a:rPr>
              <a:t>  La circulation des flux, leurs supports et contenus (informations et matières)</a:t>
            </a:r>
          </a:p>
          <a:p>
            <a:pPr lvl="1">
              <a:lnSpc>
                <a:spcPct val="110000"/>
              </a:lnSpc>
              <a:spcBef>
                <a:spcPct val="0"/>
              </a:spcBef>
              <a:buFontTx/>
              <a:buChar char="•"/>
            </a:pPr>
            <a:r>
              <a:rPr lang="fr-FR" sz="1200" smtClean="0">
                <a:latin typeface="Helvetica" charset="0"/>
              </a:rPr>
              <a:t>  Les acteurs et les matériels impliqués dans les processus</a:t>
            </a:r>
          </a:p>
          <a:p>
            <a:pPr lvl="1">
              <a:lnSpc>
                <a:spcPct val="110000"/>
              </a:lnSpc>
              <a:spcBef>
                <a:spcPct val="0"/>
              </a:spcBef>
              <a:buFontTx/>
              <a:buChar char="•"/>
            </a:pPr>
            <a:r>
              <a:rPr lang="fr-FR" sz="1200" smtClean="0">
                <a:latin typeface="Helvetica" charset="0"/>
              </a:rPr>
              <a:t>  Les déclencheurs, la chronologie et les lieux des actions</a:t>
            </a:r>
          </a:p>
          <a:p>
            <a:pPr lvl="1">
              <a:lnSpc>
                <a:spcPct val="110000"/>
              </a:lnSpc>
              <a:spcBef>
                <a:spcPct val="0"/>
              </a:spcBef>
              <a:buFontTx/>
              <a:buChar char="•"/>
            </a:pPr>
            <a:r>
              <a:rPr lang="fr-FR" sz="1200" smtClean="0">
                <a:latin typeface="Helvetica" charset="0"/>
              </a:rPr>
              <a:t>  Les quantités (temps, matières, informations)</a:t>
            </a:r>
            <a:endParaRPr lang="fr-FR" sz="1400" smtClean="0">
              <a:latin typeface="Helvetica" charset="0"/>
            </a:endParaRPr>
          </a:p>
          <a:p>
            <a:pPr>
              <a:spcBef>
                <a:spcPct val="0"/>
              </a:spcBef>
            </a:pPr>
            <a:endParaRPr lang="fr-FR" sz="1400" smtClean="0">
              <a:latin typeface="Helvetica" charset="0"/>
            </a:endParaRPr>
          </a:p>
          <a:p>
            <a:pPr>
              <a:spcBef>
                <a:spcPct val="0"/>
              </a:spcBef>
              <a:spcAft>
                <a:spcPts val="600"/>
              </a:spcAft>
              <a:buFontTx/>
              <a:buChar char="•"/>
            </a:pPr>
            <a:r>
              <a:rPr lang="fr-FR" sz="1400" smtClean="0">
                <a:latin typeface="Helvetica" charset="0"/>
              </a:rPr>
              <a:t>  Comment utiliser une feuille d’analyse :</a:t>
            </a:r>
          </a:p>
          <a:p>
            <a:pPr lvl="1">
              <a:lnSpc>
                <a:spcPct val="110000"/>
              </a:lnSpc>
              <a:spcBef>
                <a:spcPct val="0"/>
              </a:spcBef>
              <a:buFontTx/>
              <a:buChar char="•"/>
            </a:pPr>
            <a:r>
              <a:rPr lang="fr-FR" sz="1200" smtClean="0">
                <a:latin typeface="Helvetica" charset="0"/>
              </a:rPr>
              <a:t>  Utiliser un verbe et un complément (pas de verbe générique, p.e. gérer)</a:t>
            </a:r>
          </a:p>
          <a:p>
            <a:pPr lvl="1">
              <a:lnSpc>
                <a:spcPct val="110000"/>
              </a:lnSpc>
              <a:spcBef>
                <a:spcPct val="0"/>
              </a:spcBef>
              <a:buFontTx/>
              <a:buChar char="•"/>
            </a:pPr>
            <a:r>
              <a:rPr lang="fr-FR" sz="1200" smtClean="0">
                <a:latin typeface="Helvetica" charset="0"/>
              </a:rPr>
              <a:t>  Utiliser le vocabulaire métier</a:t>
            </a:r>
          </a:p>
          <a:p>
            <a:pPr lvl="1">
              <a:lnSpc>
                <a:spcPct val="110000"/>
              </a:lnSpc>
              <a:spcBef>
                <a:spcPct val="0"/>
              </a:spcBef>
              <a:buFontTx/>
              <a:buChar char="•"/>
            </a:pPr>
            <a:r>
              <a:rPr lang="fr-FR" sz="1200" smtClean="0">
                <a:latin typeface="Helvetica" charset="0"/>
              </a:rPr>
              <a:t>  Etre exhaustif, clair et très précis</a:t>
            </a:r>
          </a:p>
          <a:p>
            <a:pPr lvl="1">
              <a:lnSpc>
                <a:spcPct val="110000"/>
              </a:lnSpc>
              <a:spcBef>
                <a:spcPct val="0"/>
              </a:spcBef>
              <a:buFontTx/>
              <a:buChar char="•"/>
            </a:pPr>
            <a:r>
              <a:rPr lang="fr-FR" sz="1200" smtClean="0">
                <a:latin typeface="Helvetica" charset="0"/>
              </a:rPr>
              <a:t>  Ajouter des graphiques</a:t>
            </a:r>
          </a:p>
          <a:p>
            <a:pPr lvl="1">
              <a:lnSpc>
                <a:spcPct val="110000"/>
              </a:lnSpc>
              <a:spcBef>
                <a:spcPct val="0"/>
              </a:spcBef>
              <a:buFontTx/>
              <a:buChar char="•"/>
            </a:pPr>
            <a:r>
              <a:rPr lang="fr-FR" sz="1200" smtClean="0">
                <a:latin typeface="Helvetica" charset="0"/>
              </a:rPr>
              <a:t>  Utiliser une codification des supports s’ils sont nombreux</a:t>
            </a:r>
            <a:endParaRPr lang="fr-FR" sz="1400" smtClean="0">
              <a:latin typeface="Helvetica" charset="0"/>
            </a:endParaRPr>
          </a:p>
          <a:p>
            <a:pPr>
              <a:spcBef>
                <a:spcPct val="0"/>
              </a:spcBef>
            </a:pPr>
            <a:endParaRPr lang="fr-FR" sz="1400" smtClean="0">
              <a:latin typeface="Helvetica" charset="0"/>
            </a:endParaRPr>
          </a:p>
          <a:p>
            <a:pPr>
              <a:spcBef>
                <a:spcPct val="0"/>
              </a:spcBef>
              <a:buFontTx/>
              <a:buChar char="•"/>
            </a:pPr>
            <a:r>
              <a:rPr lang="fr-FR" sz="1400" smtClean="0">
                <a:latin typeface="Helvetica" charset="0"/>
              </a:rPr>
              <a:t>  Avantages : </a:t>
            </a:r>
            <a:r>
              <a:rPr lang="fr-FR" sz="1200" smtClean="0">
                <a:latin typeface="Helvetica" charset="0"/>
              </a:rPr>
              <a:t>Outil très visuel, à la fois global et détaillé permettant de :</a:t>
            </a:r>
          </a:p>
          <a:p>
            <a:pPr lvl="1">
              <a:spcBef>
                <a:spcPct val="0"/>
              </a:spcBef>
              <a:buFontTx/>
              <a:buChar char="•"/>
            </a:pPr>
            <a:r>
              <a:rPr lang="fr-FR" sz="1400" smtClean="0">
                <a:latin typeface="Helvetica" charset="0"/>
              </a:rPr>
              <a:t>  </a:t>
            </a:r>
            <a:r>
              <a:rPr lang="fr-FR" sz="1200" smtClean="0">
                <a:latin typeface="Helvetica" charset="0"/>
              </a:rPr>
              <a:t>Détecter les anomalies d’un processus</a:t>
            </a:r>
          </a:p>
          <a:p>
            <a:pPr lvl="1">
              <a:lnSpc>
                <a:spcPct val="120000"/>
              </a:lnSpc>
              <a:spcBef>
                <a:spcPct val="0"/>
              </a:spcBef>
              <a:buFontTx/>
              <a:buChar char="•"/>
            </a:pPr>
            <a:r>
              <a:rPr lang="fr-FR" sz="1200" smtClean="0">
                <a:latin typeface="Helvetica" charset="0"/>
              </a:rPr>
              <a:t>  Echanger pour discuter des améliorations possibles</a:t>
            </a:r>
          </a:p>
          <a:p>
            <a:pPr>
              <a:spcBef>
                <a:spcPct val="0"/>
              </a:spcBef>
              <a:buFontTx/>
              <a:buChar char="•"/>
            </a:pPr>
            <a:endParaRPr lang="fr-FR" sz="1400" smtClean="0">
              <a:latin typeface="Helvetica" charset="0"/>
            </a:endParaRPr>
          </a:p>
          <a:p>
            <a:pPr>
              <a:spcBef>
                <a:spcPct val="0"/>
              </a:spcBef>
              <a:buFontTx/>
              <a:buChar char="•"/>
            </a:pPr>
            <a:r>
              <a:rPr lang="fr-FR" sz="1400" smtClean="0">
                <a:latin typeface="Helvetica" charset="0"/>
              </a:rPr>
              <a:t>  Inconvénients : </a:t>
            </a:r>
            <a:r>
              <a:rPr lang="fr-FR" sz="1200" smtClean="0">
                <a:latin typeface="Helvetica" charset="0"/>
              </a:rPr>
              <a:t>nécessite beaucoup de feuilles et beaucoup de temps</a:t>
            </a:r>
            <a:endParaRPr lang="fr-FR" sz="1800" smtClean="0">
              <a:solidFill>
                <a:srgbClr val="FF0000"/>
              </a:solidFill>
              <a:latin typeface="Helvetica" charset="0"/>
            </a:endParaRPr>
          </a:p>
          <a:p>
            <a:pPr eaLnBrk="1" hangingPunct="1"/>
            <a:endParaRPr lang="en-US" sz="1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9865939D-95C1-4E9F-8BEB-41EB223F30F1}" type="slidenum">
              <a:rPr lang="en-US"/>
              <a:pPr/>
              <a:t>22</a:t>
            </a:fld>
            <a:endParaRPr lang="en-US"/>
          </a:p>
        </p:txBody>
      </p:sp>
      <p:sp>
        <p:nvSpPr>
          <p:cNvPr id="37893"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 name="TextBox 5"/>
          <p:cNvSpPr txBox="1">
            <a:spLocks noChangeArrowheads="1"/>
          </p:cNvSpPr>
          <p:nvPr/>
        </p:nvSpPr>
        <p:spPr bwMode="auto">
          <a:xfrm>
            <a:off x="6684963" y="5305425"/>
            <a:ext cx="1330325" cy="276225"/>
          </a:xfrm>
          <a:prstGeom prst="rect">
            <a:avLst/>
          </a:prstGeom>
          <a:gradFill rotWithShape="1">
            <a:gsLst>
              <a:gs pos="0">
                <a:srgbClr val="E5EEFF"/>
              </a:gs>
              <a:gs pos="64999">
                <a:srgbClr val="BFD5FF"/>
              </a:gs>
              <a:gs pos="100000">
                <a:srgbClr val="A3C4FF"/>
              </a:gs>
            </a:gsLst>
            <a:lin ang="5400000" scaled="1"/>
          </a:gradFill>
          <a:ln w="9525">
            <a:solidFill>
              <a:srgbClr val="4A7EBB"/>
            </a:solidFill>
            <a:miter lim="800000"/>
            <a:headEnd/>
            <a:tailEnd/>
          </a:ln>
          <a:effectLst>
            <a:outerShdw dist="20000" dir="5400000" rotWithShape="0">
              <a:srgbClr val="808080">
                <a:alpha val="37999"/>
              </a:srgbClr>
            </a:outerShdw>
          </a:effectLst>
        </p:spPr>
        <p:txBody>
          <a:bodyPr wrap="none">
            <a:spAutoFit/>
          </a:bodyPr>
          <a:lstStyle/>
          <a:p>
            <a:r>
              <a:rPr lang="en-US" sz="1200">
                <a:solidFill>
                  <a:srgbClr val="000000"/>
                </a:solidFill>
                <a:latin typeface="Calibri" pitchFamily="34" charset="0"/>
              </a:rPr>
              <a:t>Feuille d’analyse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1"/>
          </p:nvPr>
        </p:nvSpPr>
        <p:spPr bwMode="auto">
          <a:noFill/>
          <a:ln>
            <a:miter lim="800000"/>
            <a:headEnd/>
            <a:tailEnd/>
          </a:ln>
        </p:spPr>
        <p:txBody>
          <a:bodyPr/>
          <a:lstStyle/>
          <a:p>
            <a:r>
              <a:rPr lang="en-US"/>
              <a:t>B. France-Lanord</a:t>
            </a:r>
          </a:p>
        </p:txBody>
      </p:sp>
      <p:sp>
        <p:nvSpPr>
          <p:cNvPr id="5" name="Slide Number Placeholder 4"/>
          <p:cNvSpPr>
            <a:spLocks noGrp="1"/>
          </p:cNvSpPr>
          <p:nvPr>
            <p:ph type="sldNum" sz="quarter" idx="12"/>
          </p:nvPr>
        </p:nvSpPr>
        <p:spPr/>
        <p:txBody>
          <a:bodyPr/>
          <a:lstStyle/>
          <a:p>
            <a:fld id="{7E7DD5FD-AFEE-495A-921B-8DFFBFE411D4}" type="slidenum">
              <a:rPr lang="en-US"/>
              <a:pPr/>
              <a:t>23</a:t>
            </a:fld>
            <a:endParaRPr lang="en-US"/>
          </a:p>
        </p:txBody>
      </p:sp>
      <p:graphicFrame>
        <p:nvGraphicFramePr>
          <p:cNvPr id="6" name="Table 5"/>
          <p:cNvGraphicFramePr>
            <a:graphicFrameLocks noGrp="1"/>
          </p:cNvGraphicFramePr>
          <p:nvPr/>
        </p:nvGraphicFramePr>
        <p:xfrm>
          <a:off x="1524000" y="1581150"/>
          <a:ext cx="6096000" cy="3694369"/>
        </p:xfrm>
        <a:graphic>
          <a:graphicData uri="http://schemas.openxmlformats.org/drawingml/2006/table">
            <a:tbl>
              <a:tblPr/>
              <a:tblGrid>
                <a:gridCol w="1560513"/>
                <a:gridCol w="1430337"/>
                <a:gridCol w="1460500"/>
                <a:gridCol w="1119188"/>
                <a:gridCol w="525462"/>
              </a:tblGrid>
              <a:tr h="153988">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ea typeface="ヒラギノ角ゴ Pro W3" charset="-128"/>
                        </a:rPr>
                        <a:t>CATALOGUE</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fr-FR" sz="600" b="0" i="0" u="none" strike="noStrike" cap="none" normalizeH="0" baseline="0" smtClean="0">
                        <a:ln>
                          <a:noFill/>
                        </a:ln>
                        <a:solidFill>
                          <a:schemeClr val="tx1"/>
                        </a:solidFill>
                        <a:effectLst/>
                        <a:latin typeface="Arial" pitchFamily="34" charset="0"/>
                        <a:ea typeface="ヒラギノ角ゴ Pro W3" charset="-128"/>
                      </a:endParaRPr>
                    </a:p>
                  </a:txBody>
                  <a:tcPr marL="7610" marR="7610" marT="761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fr-FR" sz="600" b="0" i="0" u="none" strike="noStrike" cap="none" normalizeH="0" baseline="0" smtClean="0">
                        <a:ln>
                          <a:noFill/>
                        </a:ln>
                        <a:solidFill>
                          <a:schemeClr val="tx1"/>
                        </a:solidFill>
                        <a:effectLst/>
                        <a:latin typeface="Arial" pitchFamily="34" charset="0"/>
                        <a:ea typeface="ヒラギノ角ゴ Pro W3" charset="-128"/>
                      </a:endParaRPr>
                    </a:p>
                  </a:txBody>
                  <a:tcPr marL="7610" marR="7610" marT="7610" marB="0" anchor="b" horzOverflow="overflow">
                    <a:lnL>
                      <a:noFill/>
                    </a:lnL>
                    <a:lnR>
                      <a:noFill/>
                    </a:lnR>
                    <a:lnT>
                      <a:noFill/>
                    </a:lnT>
                    <a:lnB>
                      <a:noFill/>
                    </a:lnB>
                    <a:lnTlToBr>
                      <a:noFill/>
                    </a:lnTlToBr>
                    <a:lnBlToTr>
                      <a:noFill/>
                    </a:lnBlToTr>
                    <a:noFill/>
                  </a:tcPr>
                </a:tc>
                <a:tc>
                  <a:txBody>
                    <a:bodyPr/>
                    <a:lstStyle/>
                    <a:p>
                      <a:pPr marL="0" marR="0" lvl="0" indent="0" algn="l" defTabSz="457200" rtl="0" eaLnBrk="1" fontAlgn="b" latinLnBrk="0" hangingPunct="1">
                        <a:lnSpc>
                          <a:spcPct val="100000"/>
                        </a:lnSpc>
                        <a:spcBef>
                          <a:spcPct val="0"/>
                        </a:spcBef>
                        <a:spcAft>
                          <a:spcPct val="0"/>
                        </a:spcAft>
                        <a:buClrTx/>
                        <a:buSzTx/>
                        <a:buFontTx/>
                        <a:buNone/>
                        <a:tabLst/>
                      </a:pPr>
                      <a:endParaRPr kumimoji="0" lang="fr-FR" sz="600" b="0" i="0" u="none" strike="noStrike" cap="none" normalizeH="0" baseline="0" smtClean="0">
                        <a:ln>
                          <a:noFill/>
                        </a:ln>
                        <a:solidFill>
                          <a:schemeClr val="tx1"/>
                        </a:solidFill>
                        <a:effectLst/>
                        <a:latin typeface="Arial" pitchFamily="34" charset="0"/>
                        <a:ea typeface="ヒラギノ角ゴ Pro W3" charset="-128"/>
                      </a:endParaRPr>
                    </a:p>
                  </a:txBody>
                  <a:tcPr marL="7610" marR="7610" marT="7610" marB="0" anchor="b" horzOverflow="overflow">
                    <a:lnL>
                      <a:noFill/>
                    </a:lnL>
                    <a:lnR>
                      <a:noFill/>
                    </a:lnR>
                    <a:lnT>
                      <a:noFill/>
                    </a:lnT>
                    <a:lnB>
                      <a:noFill/>
                    </a:lnB>
                    <a:lnTlToBr>
                      <a:noFill/>
                    </a:lnTlToBr>
                    <a:lnBlToTr>
                      <a:noFill/>
                    </a:lnBlToTr>
                    <a:no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1444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1" i="0" u="none" strike="noStrike" cap="none" normalizeH="0" baseline="0" smtClean="0">
                          <a:ln>
                            <a:noFill/>
                          </a:ln>
                          <a:solidFill>
                            <a:srgbClr val="FFFFFF"/>
                          </a:solidFill>
                          <a:effectLst/>
                          <a:latin typeface="Arial" pitchFamily="34" charset="0"/>
                          <a:ea typeface="ヒラギノ角ゴ Pro W3" charset="-128"/>
                        </a:rPr>
                        <a:t>Mr ou Mme X</a:t>
                      </a:r>
                    </a:p>
                  </a:txBody>
                  <a:tcPr marL="7610" marR="7610" marT="761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1" i="0" u="none" strike="noStrike" cap="none" normalizeH="0" baseline="0" smtClean="0">
                          <a:ln>
                            <a:noFill/>
                          </a:ln>
                          <a:solidFill>
                            <a:srgbClr val="FFFFFF"/>
                          </a:solidFill>
                          <a:effectLst/>
                          <a:latin typeface="Arial" pitchFamily="34" charset="0"/>
                          <a:ea typeface="ヒラギノ角ゴ Pro W3" charset="-128"/>
                        </a:rPr>
                        <a:t>Mr ou Mme X</a:t>
                      </a:r>
                    </a:p>
                  </a:txBody>
                  <a:tcPr marL="7610" marR="7610" marT="7610" marB="0" anchor="ctr"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1" i="0" u="none" strike="noStrike" cap="none" normalizeH="0" baseline="0" smtClean="0">
                          <a:ln>
                            <a:noFill/>
                          </a:ln>
                          <a:solidFill>
                            <a:srgbClr val="FFFFFF"/>
                          </a:solidFill>
                          <a:effectLst/>
                          <a:latin typeface="Arial" pitchFamily="34" charset="0"/>
                          <a:ea typeface="ヒラギノ角ゴ Pro W3" charset="-128"/>
                        </a:rPr>
                        <a:t>Mr ou Mme X</a:t>
                      </a:r>
                    </a:p>
                  </a:txBody>
                  <a:tcPr marL="7610" marR="7610" marT="7610" marB="0" anchor="ctr"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1" i="0" u="none" strike="noStrike" cap="none" normalizeH="0" baseline="0" smtClean="0">
                          <a:ln>
                            <a:noFill/>
                          </a:ln>
                          <a:solidFill>
                            <a:srgbClr val="FFFFFF"/>
                          </a:solidFill>
                          <a:effectLst/>
                          <a:latin typeface="Arial" pitchFamily="34" charset="0"/>
                          <a:ea typeface="ヒラギノ角ゴ Pro W3" charset="-128"/>
                        </a:rPr>
                        <a:t>Mr ou Mme X</a:t>
                      </a:r>
                    </a:p>
                  </a:txBody>
                  <a:tcPr marL="7610" marR="7610" marT="7610" marB="0" anchor="ctr"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1" i="0" u="none" strike="noStrike" cap="none" normalizeH="0" baseline="0" smtClean="0">
                          <a:ln>
                            <a:noFill/>
                          </a:ln>
                          <a:solidFill>
                            <a:srgbClr val="FFFFFF"/>
                          </a:solidFill>
                          <a:effectLst/>
                          <a:latin typeface="Arial" pitchFamily="34" charset="0"/>
                          <a:ea typeface="ヒラギノ角ゴ Pro W3" charset="-128"/>
                        </a:rPr>
                        <a:t>Mr ou Mme X</a:t>
                      </a:r>
                    </a:p>
                  </a:txBody>
                  <a:tcPr marL="7610" marR="7610" marT="761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000000"/>
                    </a:solidFill>
                  </a:tcPr>
                </a:tc>
              </a:tr>
              <a:tr h="1444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Direction d'entreprise</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Directrice des stages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Directeur commercial</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PAO</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Reprographie</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0C0C0"/>
                    </a:solidFill>
                  </a:tcPr>
                </a:tc>
              </a:tr>
              <a:tr h="1444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3ème étage Paris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2ème étage Tours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2ème étage Tours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1er étage TOURS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RDC Tours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0C0C0"/>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r>
              <a:tr h="80963">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1" i="0" u="none" strike="noStrike" cap="none" normalizeH="0" baseline="0" smtClean="0">
                          <a:ln>
                            <a:noFill/>
                          </a:ln>
                          <a:solidFill>
                            <a:schemeClr val="tx1"/>
                          </a:solidFill>
                          <a:effectLst/>
                          <a:latin typeface="Arial" pitchFamily="34" charset="0"/>
                          <a:ea typeface="ヒラギノ角ゴ Pro W3" charset="-128"/>
                        </a:rPr>
                        <a:t>R:Catalogues des concurrents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D/H :Février</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Fait un benchmark rapide</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Fait ressortir les nouveaux stages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Rédige des propositions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M: Catalogues des concurrents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1" i="0" u="none" strike="noStrike" cap="none" normalizeH="0" baseline="0" smtClean="0">
                          <a:ln>
                            <a:noFill/>
                          </a:ln>
                          <a:solidFill>
                            <a:schemeClr val="tx1"/>
                          </a:solidFill>
                          <a:effectLst/>
                          <a:latin typeface="Arial" pitchFamily="34" charset="0"/>
                          <a:ea typeface="ヒラギノ角ゴ Pro W3" charset="-128"/>
                        </a:rPr>
                        <a:t>T:Liste de propositions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1" i="0" u="none" strike="noStrike" cap="none" normalizeH="0" baseline="0" smtClean="0">
                          <a:ln>
                            <a:noFill/>
                          </a:ln>
                          <a:solidFill>
                            <a:schemeClr val="tx1"/>
                          </a:solidFill>
                          <a:effectLst/>
                          <a:latin typeface="Arial" pitchFamily="34" charset="0"/>
                          <a:ea typeface="ヒラギノ角ゴ Pro W3" charset="-128"/>
                        </a:rPr>
                        <a:t>R: liste de propositions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D/H : Février</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Téléphone aux consultants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Compare avec la liste du directeur</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Faite de nouvelles propositions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Rédige un document de synthèse</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M:Catalogues des concurrents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1" i="0" u="none" strike="noStrike" cap="none" normalizeH="0" baseline="0" smtClean="0">
                          <a:ln>
                            <a:noFill/>
                          </a:ln>
                          <a:solidFill>
                            <a:schemeClr val="tx1"/>
                          </a:solidFill>
                          <a:effectLst/>
                          <a:latin typeface="Arial" pitchFamily="34" charset="0"/>
                          <a:ea typeface="ヒラギノ角ゴ Pro W3" charset="-128"/>
                        </a:rPr>
                        <a:t>T:Liste des propositions V2</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1" i="0" u="none" strike="noStrike" cap="none" normalizeH="0" baseline="0" smtClean="0">
                          <a:ln>
                            <a:noFill/>
                          </a:ln>
                          <a:solidFill>
                            <a:schemeClr val="tx1"/>
                          </a:solidFill>
                          <a:effectLst/>
                          <a:latin typeface="Arial" pitchFamily="34" charset="0"/>
                          <a:ea typeface="ヒラギノ角ゴ Pro W3" charset="-128"/>
                        </a:rPr>
                        <a:t>R:Liste de proposition V2</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D/H :Février</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Reprend son tableau de statistiques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Fait une réunion avec les commerciales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Complète et modifie la liste de propositions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Rédige une lettre explicative</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M:Outils statistiques et tableaux de bord</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1" i="0" u="none" strike="noStrike" cap="none" normalizeH="0" baseline="0" smtClean="0">
                          <a:ln>
                            <a:noFill/>
                          </a:ln>
                          <a:solidFill>
                            <a:schemeClr val="tx1"/>
                          </a:solidFill>
                          <a:effectLst/>
                          <a:latin typeface="Arial" pitchFamily="34" charset="0"/>
                          <a:ea typeface="ヒラギノ角ゴ Pro W3" charset="-128"/>
                        </a:rPr>
                        <a:t>T:Liste de propositions V3</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1" i="0" u="none" strike="noStrike" cap="none" normalizeH="0" baseline="0" smtClean="0">
                          <a:ln>
                            <a:noFill/>
                          </a:ln>
                          <a:solidFill>
                            <a:schemeClr val="tx1"/>
                          </a:solidFill>
                          <a:effectLst/>
                          <a:latin typeface="Arial" pitchFamily="34" charset="0"/>
                          <a:ea typeface="ヒラギノ角ゴ Pro W3" charset="-128"/>
                        </a:rPr>
                        <a:t>R: liste de propositions V3</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D/H : Février</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Conçoit les maquettes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Valide les maquettes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0" i="0" u="none" strike="noStrike" cap="none" normalizeH="0" baseline="0" smtClean="0">
                          <a:ln>
                            <a:noFill/>
                          </a:ln>
                          <a:solidFill>
                            <a:schemeClr val="tx1"/>
                          </a:solidFill>
                          <a:effectLst/>
                          <a:latin typeface="Arial" pitchFamily="34" charset="0"/>
                          <a:ea typeface="ヒラギノ角ゴ Pro W3" charset="-128"/>
                        </a:rPr>
                        <a:t>M:Outils de PAO</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80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sz="400" b="1" i="0" u="none" strike="noStrike" cap="none" normalizeH="0" baseline="0" smtClean="0">
                          <a:ln>
                            <a:noFill/>
                          </a:ln>
                          <a:solidFill>
                            <a:schemeClr val="tx1"/>
                          </a:solidFill>
                          <a:effectLst/>
                          <a:latin typeface="Arial" pitchFamily="34" charset="0"/>
                          <a:ea typeface="ヒラギノ角ゴ Pro W3" charset="-128"/>
                        </a:rPr>
                        <a:t>T:Maquettes</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500" b="0" i="0" u="none" strike="noStrike" cap="none" normalizeH="0" baseline="0" smtClean="0">
                          <a:ln>
                            <a:noFill/>
                          </a:ln>
                          <a:solidFill>
                            <a:schemeClr val="tx1"/>
                          </a:solidFill>
                          <a:effectLst/>
                          <a:latin typeface="Arial" pitchFamily="34" charset="0"/>
                          <a:ea typeface="ヒラギノ角ゴ Pro W3" charset="-128"/>
                        </a:rPr>
                        <a:t> </a:t>
                      </a:r>
                    </a:p>
                  </a:txBody>
                  <a:tcPr marL="7610" marR="7610" marT="76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7" name="TextBox 6"/>
          <p:cNvSpPr txBox="1">
            <a:spLocks noChangeArrowheads="1"/>
          </p:cNvSpPr>
          <p:nvPr/>
        </p:nvSpPr>
        <p:spPr bwMode="auto">
          <a:xfrm>
            <a:off x="4038600" y="762000"/>
            <a:ext cx="1620838" cy="307975"/>
          </a:xfrm>
          <a:prstGeom prst="rect">
            <a:avLst/>
          </a:prstGeom>
          <a:gradFill rotWithShape="1">
            <a:gsLst>
              <a:gs pos="0">
                <a:srgbClr val="E5EEFF"/>
              </a:gs>
              <a:gs pos="64999">
                <a:srgbClr val="BFD5FF"/>
              </a:gs>
              <a:gs pos="100000">
                <a:srgbClr val="A3C4FF"/>
              </a:gs>
            </a:gsLst>
            <a:lin ang="5400000" scaled="1"/>
          </a:gradFill>
          <a:ln w="9525">
            <a:solidFill>
              <a:srgbClr val="4A7EBB"/>
            </a:solidFill>
            <a:miter lim="800000"/>
            <a:headEnd/>
            <a:tailEnd/>
          </a:ln>
          <a:effectLst>
            <a:outerShdw dist="20000" dir="5400000" rotWithShape="0">
              <a:srgbClr val="808080">
                <a:alpha val="37999"/>
              </a:srgbClr>
            </a:outerShdw>
          </a:effectLst>
        </p:spPr>
        <p:txBody>
          <a:bodyPr wrap="none">
            <a:spAutoFit/>
          </a:bodyPr>
          <a:lstStyle/>
          <a:p>
            <a:r>
              <a:rPr lang="en-US" sz="1400" b="1">
                <a:solidFill>
                  <a:srgbClr val="000000"/>
                </a:solidFill>
                <a:latin typeface="Calibri" pitchFamily="34" charset="0"/>
              </a:rPr>
              <a:t>Feuille d’analyse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74638"/>
            <a:ext cx="8229600" cy="868362"/>
          </a:xfrm>
        </p:spPr>
        <p:txBody>
          <a:bodyPr/>
          <a:lstStyle/>
          <a:p>
            <a:pPr eaLnBrk="1" hangingPunct="1"/>
            <a:r>
              <a:rPr lang="en-US" sz="2400" smtClean="0">
                <a:latin typeface="Helvetica" charset="0"/>
              </a:rPr>
              <a:t>Analyse de la structure organisationnelle</a:t>
            </a:r>
          </a:p>
        </p:txBody>
      </p:sp>
      <p:sp>
        <p:nvSpPr>
          <p:cNvPr id="39939" name="Content Placeholder 2"/>
          <p:cNvSpPr>
            <a:spLocks noGrp="1"/>
          </p:cNvSpPr>
          <p:nvPr>
            <p:ph idx="1"/>
          </p:nvPr>
        </p:nvSpPr>
        <p:spPr>
          <a:xfrm>
            <a:off x="304800" y="1143000"/>
            <a:ext cx="8382000" cy="4983163"/>
          </a:xfrm>
        </p:spPr>
        <p:txBody>
          <a:bodyPr/>
          <a:lstStyle/>
          <a:p>
            <a:pPr eaLnBrk="1" hangingPunct="1">
              <a:buFont typeface="Arial" pitchFamily="34" charset="0"/>
              <a:buNone/>
            </a:pPr>
            <a:r>
              <a:rPr lang="en-US" sz="1600" smtClean="0">
                <a:solidFill>
                  <a:srgbClr val="FF0000"/>
                </a:solidFill>
                <a:latin typeface="Helvetica" charset="0"/>
                <a:cs typeface="Helvetica" charset="0"/>
              </a:rPr>
              <a:t>La question de l’ adaptation stratégie-structure : les critères d’efficacité d’une organisation</a:t>
            </a:r>
          </a:p>
          <a:p>
            <a:pPr eaLnBrk="1" hangingPunct="1">
              <a:spcAft>
                <a:spcPts val="2400"/>
              </a:spcAft>
              <a:buFont typeface="Arial" pitchFamily="34" charset="0"/>
              <a:buNone/>
            </a:pPr>
            <a:r>
              <a:rPr lang="en-US" sz="1400" smtClean="0">
                <a:latin typeface="Helvetica" charset="0"/>
                <a:cs typeface="Helvetica" charset="0"/>
              </a:rPr>
              <a:t>(d’après Igor Ansoff)</a:t>
            </a:r>
          </a:p>
          <a:p>
            <a:pPr>
              <a:buFont typeface="Arial" pitchFamily="34" charset="0"/>
              <a:buNone/>
            </a:pPr>
            <a:r>
              <a:rPr lang="fr-FR" sz="1600" b="1" smtClean="0"/>
              <a:t>1. Efficience en état stable </a:t>
            </a:r>
            <a:r>
              <a:rPr lang="fr-FR" sz="1600" smtClean="0"/>
              <a:t>: </a:t>
            </a:r>
            <a:endParaRPr lang="en-GB" sz="1600" smtClean="0"/>
          </a:p>
          <a:p>
            <a:r>
              <a:rPr lang="fr-FR" sz="1400" smtClean="0"/>
              <a:t>dépend fortement de la configuration de la logistique et des services d’appui; </a:t>
            </a:r>
            <a:endParaRPr lang="en-GB" sz="1400" smtClean="0"/>
          </a:p>
          <a:p>
            <a:r>
              <a:rPr lang="fr-FR" sz="1400" smtClean="0"/>
              <a:t>obtenue par </a:t>
            </a:r>
            <a:r>
              <a:rPr lang="fr-FR" sz="1600" smtClean="0"/>
              <a:t>:</a:t>
            </a:r>
            <a:endParaRPr lang="en-GB" sz="1600" smtClean="0"/>
          </a:p>
          <a:p>
            <a:pPr lvl="1"/>
            <a:r>
              <a:rPr lang="fr-FR" sz="1200" smtClean="0"/>
              <a:t>un compromis entre les économies d’échelle et les avantages quant aux coûts locaux;</a:t>
            </a:r>
            <a:endParaRPr lang="en-GB" sz="1200" smtClean="0"/>
          </a:p>
          <a:p>
            <a:pPr lvl="1"/>
            <a:r>
              <a:rPr lang="fr-FR" sz="1200" smtClean="0"/>
              <a:t>décentralisation des décisions afin que chaque gestionnaire puisse optimiser ce qui relève de son domaine de responsabilité</a:t>
            </a:r>
            <a:endParaRPr lang="en-GB" sz="1200" smtClean="0"/>
          </a:p>
          <a:p>
            <a:pPr lvl="1"/>
            <a:r>
              <a:rPr lang="fr-FR" sz="1200" smtClean="0"/>
              <a:t>maintien d’un encadrement supérieur léger (réactions rapides inutiles)</a:t>
            </a:r>
            <a:endParaRPr lang="en-GB" sz="1200" smtClean="0"/>
          </a:p>
          <a:p>
            <a:pPr lvl="1"/>
            <a:r>
              <a:rPr lang="fr-FR" sz="1200" smtClean="0"/>
              <a:t>maintien d’un système de gestion minimum</a:t>
            </a:r>
          </a:p>
          <a:p>
            <a:pPr>
              <a:buFont typeface="Arial" pitchFamily="34" charset="0"/>
              <a:buNone/>
            </a:pPr>
            <a:r>
              <a:rPr lang="en-GB" sz="1600" smtClean="0"/>
              <a:t> </a:t>
            </a:r>
          </a:p>
          <a:p>
            <a:pPr>
              <a:buFont typeface="Arial" pitchFamily="34" charset="0"/>
              <a:buNone/>
            </a:pPr>
            <a:r>
              <a:rPr lang="fr-FR" sz="1600" b="1" smtClean="0"/>
              <a:t>2. Souplesse opérationnelle</a:t>
            </a:r>
            <a:r>
              <a:rPr lang="fr-FR" sz="1600" smtClean="0"/>
              <a:t> : </a:t>
            </a:r>
            <a:endParaRPr lang="en-GB" sz="1600" smtClean="0"/>
          </a:p>
          <a:p>
            <a:r>
              <a:rPr lang="fr-FR" sz="1400" smtClean="0"/>
              <a:t>Capacité de l’organisation à effectuer des changements rapides dans les activités </a:t>
            </a:r>
            <a:endParaRPr lang="en-GB" sz="1400" smtClean="0"/>
          </a:p>
          <a:p>
            <a:r>
              <a:rPr lang="fr-FR" sz="1400" smtClean="0"/>
              <a:t>obtenue par :</a:t>
            </a:r>
            <a:endParaRPr lang="en-GB" sz="1400" smtClean="0"/>
          </a:p>
          <a:p>
            <a:pPr lvl="1"/>
            <a:r>
              <a:rPr lang="fr-FR" sz="1200" smtClean="0"/>
              <a:t>déconcentration</a:t>
            </a:r>
            <a:endParaRPr lang="en-GB" sz="1200" smtClean="0"/>
          </a:p>
          <a:p>
            <a:pPr lvl="1"/>
            <a:r>
              <a:rPr lang="fr-FR" sz="1200" smtClean="0"/>
              <a:t>décisions locales (subsidiarité)</a:t>
            </a:r>
            <a:endParaRPr lang="en-GB" sz="1200" smtClean="0"/>
          </a:p>
          <a:p>
            <a:pPr lvl="1"/>
            <a:r>
              <a:rPr lang="fr-FR" sz="1200" smtClean="0"/>
              <a:t>réserve de capacités logistiques et de traitement de l’information</a:t>
            </a:r>
            <a:endParaRPr lang="en-GB" sz="1200" smtClean="0"/>
          </a:p>
          <a:p>
            <a:pPr lvl="1"/>
            <a:r>
              <a:rPr lang="fr-FR" sz="1200" smtClean="0"/>
              <a:t>délai de réaction rapide</a:t>
            </a:r>
            <a:endParaRPr lang="en-GB" sz="1200" smtClean="0"/>
          </a:p>
          <a:p>
            <a:pPr>
              <a:buFont typeface="Arial" pitchFamily="34" charset="0"/>
              <a:buNone/>
            </a:pPr>
            <a:r>
              <a:rPr lang="en-US" sz="1600" smtClean="0">
                <a:latin typeface="Helvetica" charset="0"/>
                <a:cs typeface="Helvetica" charset="0"/>
              </a:rPr>
              <a:t> </a:t>
            </a:r>
          </a:p>
        </p:txBody>
      </p:sp>
      <p:sp>
        <p:nvSpPr>
          <p:cNvPr id="4" name="Slide Number Placeholder 3"/>
          <p:cNvSpPr>
            <a:spLocks noGrp="1"/>
          </p:cNvSpPr>
          <p:nvPr>
            <p:ph type="sldNum" sz="quarter" idx="12"/>
          </p:nvPr>
        </p:nvSpPr>
        <p:spPr/>
        <p:txBody>
          <a:bodyPr/>
          <a:lstStyle/>
          <a:p>
            <a:fld id="{3BC2B756-70E2-4DBE-BAB3-002732E2543B}" type="slidenum">
              <a:rPr lang="en-US"/>
              <a:pPr/>
              <a:t>24</a:t>
            </a:fld>
            <a:endParaRPr lang="en-US"/>
          </a:p>
        </p:txBody>
      </p:sp>
      <p:sp>
        <p:nvSpPr>
          <p:cNvPr id="39941"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274638"/>
            <a:ext cx="8229600" cy="868362"/>
          </a:xfrm>
        </p:spPr>
        <p:txBody>
          <a:bodyPr/>
          <a:lstStyle/>
          <a:p>
            <a:pPr eaLnBrk="1" hangingPunct="1"/>
            <a:r>
              <a:rPr lang="en-US" sz="2400" smtClean="0">
                <a:latin typeface="Helvetica" charset="0"/>
              </a:rPr>
              <a:t>Analyse de la structure organisationnelle</a:t>
            </a:r>
          </a:p>
        </p:txBody>
      </p:sp>
      <p:sp>
        <p:nvSpPr>
          <p:cNvPr id="40963" name="Content Placeholder 2"/>
          <p:cNvSpPr>
            <a:spLocks noGrp="1"/>
          </p:cNvSpPr>
          <p:nvPr>
            <p:ph idx="1"/>
          </p:nvPr>
        </p:nvSpPr>
        <p:spPr>
          <a:xfrm>
            <a:off x="304800" y="1143000"/>
            <a:ext cx="8382000" cy="4983163"/>
          </a:xfrm>
        </p:spPr>
        <p:txBody>
          <a:bodyPr/>
          <a:lstStyle/>
          <a:p>
            <a:pPr eaLnBrk="1" hangingPunct="1">
              <a:spcAft>
                <a:spcPts val="1800"/>
              </a:spcAft>
              <a:buFont typeface="Arial" pitchFamily="34" charset="0"/>
              <a:buNone/>
            </a:pPr>
            <a:r>
              <a:rPr lang="en-US" sz="1600" smtClean="0">
                <a:solidFill>
                  <a:srgbClr val="FF0000"/>
                </a:solidFill>
                <a:latin typeface="Helvetica" charset="0"/>
                <a:cs typeface="Helvetica" charset="0"/>
              </a:rPr>
              <a:t>La question de l’ adaptation stratégie-structure : les critères d’efficacité d’une organisation</a:t>
            </a:r>
          </a:p>
          <a:p>
            <a:pPr>
              <a:buFont typeface="Arial" pitchFamily="34" charset="0"/>
              <a:buNone/>
            </a:pPr>
            <a:r>
              <a:rPr lang="fr-FR" sz="1600" b="1" smtClean="0"/>
              <a:t>3. Souplesse stratégique</a:t>
            </a:r>
            <a:r>
              <a:rPr lang="fr-FR" sz="1600" smtClean="0"/>
              <a:t> : </a:t>
            </a:r>
            <a:endParaRPr lang="en-GB" sz="1600" smtClean="0"/>
          </a:p>
          <a:p>
            <a:r>
              <a:rPr lang="fr-FR" sz="1400" smtClean="0"/>
              <a:t>Capacité de l’entreprise à réagir à des changements dans la nature de ses activités </a:t>
            </a:r>
            <a:endParaRPr lang="en-GB" sz="1400" smtClean="0"/>
          </a:p>
          <a:p>
            <a:r>
              <a:rPr lang="fr-FR" sz="1400" smtClean="0"/>
              <a:t>obtenue par </a:t>
            </a:r>
            <a:r>
              <a:rPr lang="fr-FR" sz="1600" smtClean="0"/>
              <a:t>:</a:t>
            </a:r>
            <a:endParaRPr lang="en-GB" sz="1600" smtClean="0"/>
          </a:p>
          <a:p>
            <a:pPr lvl="1"/>
            <a:r>
              <a:rPr lang="fr-FR" sz="1200" smtClean="0"/>
              <a:t>bon système de veille sur l’environnement associé à des centres de décisions capables de réagir</a:t>
            </a:r>
            <a:endParaRPr lang="en-GB" sz="1200" smtClean="0"/>
          </a:p>
          <a:p>
            <a:pPr lvl="1"/>
            <a:r>
              <a:rPr lang="fr-FR" sz="1200" smtClean="0"/>
              <a:t>capacité d’imagination  et de communication des idées à tous les niveaux</a:t>
            </a:r>
            <a:endParaRPr lang="en-GB" sz="1200" smtClean="0"/>
          </a:p>
          <a:p>
            <a:pPr lvl="1"/>
            <a:r>
              <a:rPr lang="fr-FR" sz="1200" smtClean="0"/>
              <a:t>capacité des services d’appui à faire cohabiter activités courantes et activités d’innovation</a:t>
            </a:r>
            <a:endParaRPr lang="en-GB" sz="1200" smtClean="0"/>
          </a:p>
          <a:p>
            <a:pPr lvl="1"/>
            <a:r>
              <a:rPr lang="fr-FR" sz="1200" smtClean="0"/>
              <a:t>réserve de capacités logistiques et de traitement de l’information</a:t>
            </a:r>
            <a:endParaRPr lang="en-GB" sz="1200" smtClean="0"/>
          </a:p>
          <a:p>
            <a:pPr lvl="1"/>
            <a:r>
              <a:rPr lang="fr-FR" sz="1200" smtClean="0"/>
              <a:t>délai de réaction rapide</a:t>
            </a:r>
            <a:endParaRPr lang="en-GB" sz="1200" smtClean="0"/>
          </a:p>
          <a:p>
            <a:pPr>
              <a:buFont typeface="Arial" pitchFamily="34" charset="0"/>
              <a:buNone/>
            </a:pPr>
            <a:r>
              <a:rPr lang="fr-FR" sz="1600" b="1" smtClean="0"/>
              <a:t> </a:t>
            </a:r>
            <a:endParaRPr lang="en-GB" sz="1600" smtClean="0"/>
          </a:p>
          <a:p>
            <a:pPr>
              <a:buFont typeface="Arial" pitchFamily="34" charset="0"/>
              <a:buNone/>
            </a:pPr>
            <a:r>
              <a:rPr lang="fr-FR" sz="1600" b="1" smtClean="0"/>
              <a:t>4. Souplesse structurelle </a:t>
            </a:r>
            <a:r>
              <a:rPr lang="fr-FR" sz="1600" smtClean="0"/>
              <a:t>: </a:t>
            </a:r>
            <a:endParaRPr lang="en-GB" sz="1600" smtClean="0"/>
          </a:p>
          <a:p>
            <a:r>
              <a:rPr lang="fr-FR" sz="1400" smtClean="0"/>
              <a:t>Capacité de l’organisation à se transformer </a:t>
            </a:r>
            <a:endParaRPr lang="en-GB" sz="1400" smtClean="0"/>
          </a:p>
          <a:p>
            <a:r>
              <a:rPr lang="fr-FR" sz="1400" smtClean="0"/>
              <a:t>obtenue par </a:t>
            </a:r>
            <a:r>
              <a:rPr lang="fr-FR" sz="1600" smtClean="0"/>
              <a:t>:</a:t>
            </a:r>
            <a:endParaRPr lang="en-GB" sz="1600" smtClean="0"/>
          </a:p>
          <a:p>
            <a:pPr lvl="1"/>
            <a:r>
              <a:rPr lang="fr-FR" sz="1200" smtClean="0"/>
              <a:t>services d’appui capables de suivre les évolutions techniques au sein de l’entreprise</a:t>
            </a:r>
            <a:endParaRPr lang="en-GB" sz="1200" smtClean="0"/>
          </a:p>
          <a:p>
            <a:pPr lvl="1"/>
            <a:r>
              <a:rPr lang="fr-FR" sz="1200" smtClean="0"/>
              <a:t>structure de base capable d’être rapidement élargie, modifiée ou resserrée (y compris bâtiments et machines)</a:t>
            </a:r>
            <a:endParaRPr lang="en-GB" sz="1200" smtClean="0"/>
          </a:p>
          <a:p>
            <a:pPr lvl="1"/>
            <a:r>
              <a:rPr lang="fr-FR" sz="1200" smtClean="0"/>
              <a:t>structure conçue plutôt à partir de la polyvalence et de la subsidiarité</a:t>
            </a:r>
          </a:p>
          <a:p>
            <a:pPr lvl="1"/>
            <a:r>
              <a:rPr lang="fr-FR" sz="1200" smtClean="0"/>
              <a:t>utilisation des TIC</a:t>
            </a:r>
            <a:endParaRPr lang="en-GB" sz="1200" smtClean="0"/>
          </a:p>
          <a:p>
            <a:pPr>
              <a:buFont typeface="Arial" pitchFamily="34" charset="0"/>
              <a:buNone/>
            </a:pPr>
            <a:r>
              <a:rPr lang="en-US" sz="1600" smtClean="0">
                <a:latin typeface="Helvetica" charset="0"/>
                <a:cs typeface="Helvetica" charset="0"/>
              </a:rPr>
              <a:t> </a:t>
            </a:r>
          </a:p>
        </p:txBody>
      </p:sp>
      <p:sp>
        <p:nvSpPr>
          <p:cNvPr id="4" name="Slide Number Placeholder 3"/>
          <p:cNvSpPr>
            <a:spLocks noGrp="1"/>
          </p:cNvSpPr>
          <p:nvPr>
            <p:ph type="sldNum" sz="quarter" idx="12"/>
          </p:nvPr>
        </p:nvSpPr>
        <p:spPr/>
        <p:txBody>
          <a:bodyPr/>
          <a:lstStyle/>
          <a:p>
            <a:fld id="{D5CAD9A2-6D2D-4383-A6CB-AC6C88C59952}" type="slidenum">
              <a:rPr lang="en-US"/>
              <a:pPr/>
              <a:t>25</a:t>
            </a:fld>
            <a:endParaRPr lang="en-US"/>
          </a:p>
        </p:txBody>
      </p:sp>
      <p:sp>
        <p:nvSpPr>
          <p:cNvPr id="40965"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74638"/>
            <a:ext cx="8229600" cy="868362"/>
          </a:xfrm>
        </p:spPr>
        <p:txBody>
          <a:bodyPr/>
          <a:lstStyle/>
          <a:p>
            <a:pPr eaLnBrk="1" hangingPunct="1"/>
            <a:r>
              <a:rPr lang="en-US" sz="2400" smtClean="0">
                <a:latin typeface="Helvetica" charset="0"/>
              </a:rPr>
              <a:t>Analyse de la structure organisationnelle</a:t>
            </a:r>
          </a:p>
        </p:txBody>
      </p:sp>
      <p:sp>
        <p:nvSpPr>
          <p:cNvPr id="41987" name="Content Placeholder 2"/>
          <p:cNvSpPr>
            <a:spLocks noGrp="1"/>
          </p:cNvSpPr>
          <p:nvPr>
            <p:ph idx="1"/>
          </p:nvPr>
        </p:nvSpPr>
        <p:spPr>
          <a:xfrm>
            <a:off x="304800" y="1295400"/>
            <a:ext cx="8382000" cy="5213350"/>
          </a:xfrm>
        </p:spPr>
        <p:txBody>
          <a:bodyPr/>
          <a:lstStyle/>
          <a:p>
            <a:pPr>
              <a:spcAft>
                <a:spcPts val="600"/>
              </a:spcAft>
              <a:buFont typeface="Arial" pitchFamily="34" charset="0"/>
              <a:buNone/>
            </a:pPr>
            <a:r>
              <a:rPr lang="en-GB" sz="1600" smtClean="0">
                <a:solidFill>
                  <a:srgbClr val="FF0000"/>
                </a:solidFill>
                <a:latin typeface="Helvetica" charset="0"/>
                <a:cs typeface="Helvetica" charset="0"/>
              </a:rPr>
              <a:t>Les différentes dimensions de l’a</a:t>
            </a:r>
            <a:r>
              <a:rPr lang="fr-FR" sz="1600" smtClean="0">
                <a:solidFill>
                  <a:srgbClr val="FF0000"/>
                </a:solidFill>
                <a:latin typeface="Helvetica" charset="0"/>
                <a:cs typeface="Helvetica" charset="0"/>
              </a:rPr>
              <a:t>nalyse organisationnelle d’un service, d’une activité </a:t>
            </a:r>
            <a:r>
              <a:rPr lang="fr-FR" sz="1400" smtClean="0">
                <a:latin typeface="Helvetica" charset="0"/>
                <a:cs typeface="Helvetica" charset="0"/>
              </a:rPr>
              <a:t>:</a:t>
            </a:r>
          </a:p>
          <a:p>
            <a:pPr>
              <a:spcAft>
                <a:spcPts val="600"/>
              </a:spcAft>
              <a:buFont typeface="Arial" pitchFamily="34" charset="0"/>
              <a:buNone/>
            </a:pPr>
            <a:endParaRPr lang="en-GB" sz="1400" smtClean="0">
              <a:latin typeface="Helvetica" charset="0"/>
              <a:cs typeface="Helvetica" charset="0"/>
            </a:endParaRPr>
          </a:p>
          <a:p>
            <a:pPr lvl="1">
              <a:spcAft>
                <a:spcPts val="1200"/>
              </a:spcAft>
              <a:buFont typeface="Calibri" pitchFamily="34" charset="0"/>
              <a:buAutoNum type="arabicPeriod"/>
            </a:pPr>
            <a:r>
              <a:rPr lang="fr-FR" sz="1600" smtClean="0">
                <a:latin typeface="Helvetica" charset="0"/>
                <a:cs typeface="Helvetica" charset="0"/>
              </a:rPr>
              <a:t>Analyse des métiers et de la structure hiérarchique</a:t>
            </a:r>
          </a:p>
          <a:p>
            <a:pPr lvl="1">
              <a:spcAft>
                <a:spcPts val="1200"/>
              </a:spcAft>
              <a:buFont typeface="Calibri" pitchFamily="34" charset="0"/>
              <a:buAutoNum type="arabicPeriod"/>
            </a:pPr>
            <a:r>
              <a:rPr lang="fr-FR" sz="1600" smtClean="0">
                <a:latin typeface="Helvetica" charset="0"/>
                <a:cs typeface="Helvetica" charset="0"/>
              </a:rPr>
              <a:t>Analyse du système de décision</a:t>
            </a:r>
            <a:endParaRPr lang="en-GB" sz="1600" smtClean="0">
              <a:latin typeface="Helvetica" charset="0"/>
              <a:cs typeface="Helvetica" charset="0"/>
            </a:endParaRPr>
          </a:p>
          <a:p>
            <a:pPr lvl="1">
              <a:spcAft>
                <a:spcPts val="1200"/>
              </a:spcAft>
              <a:buFont typeface="Calibri" pitchFamily="34" charset="0"/>
              <a:buAutoNum type="arabicPeriod"/>
            </a:pPr>
            <a:r>
              <a:rPr lang="fr-FR" sz="1600" smtClean="0">
                <a:latin typeface="Helvetica" charset="0"/>
                <a:cs typeface="Helvetica" charset="0"/>
              </a:rPr>
              <a:t>Analyse de la qualité de la coordination</a:t>
            </a:r>
          </a:p>
          <a:p>
            <a:pPr lvl="1">
              <a:spcAft>
                <a:spcPts val="1200"/>
              </a:spcAft>
              <a:buFont typeface="Calibri" pitchFamily="34" charset="0"/>
              <a:buAutoNum type="arabicPeriod"/>
            </a:pPr>
            <a:r>
              <a:rPr lang="fr-FR" sz="1600" smtClean="0">
                <a:latin typeface="Helvetica" charset="0"/>
                <a:cs typeface="Helvetica" charset="0"/>
              </a:rPr>
              <a:t> Analyse des flux</a:t>
            </a:r>
          </a:p>
          <a:p>
            <a:pPr lvl="1">
              <a:spcAft>
                <a:spcPts val="1200"/>
              </a:spcAft>
              <a:buFont typeface="Calibri" pitchFamily="34" charset="0"/>
              <a:buAutoNum type="arabicPeriod"/>
            </a:pPr>
            <a:r>
              <a:rPr lang="fr-FR" sz="1600" smtClean="0">
                <a:latin typeface="Helvetica" charset="0"/>
                <a:cs typeface="Helvetica" charset="0"/>
              </a:rPr>
              <a:t>Analyse des postes de travail</a:t>
            </a:r>
          </a:p>
          <a:p>
            <a:pPr lvl="1">
              <a:spcAft>
                <a:spcPts val="1200"/>
              </a:spcAft>
              <a:buFont typeface="Arial" pitchFamily="34" charset="0"/>
              <a:buNone/>
            </a:pPr>
            <a:endParaRPr lang="en-US" sz="1800" smtClean="0">
              <a:latin typeface="Helvetica" charset="0"/>
              <a:cs typeface="Helvetica" charset="0"/>
            </a:endParaRPr>
          </a:p>
          <a:p>
            <a:pPr lvl="1">
              <a:spcAft>
                <a:spcPts val="1200"/>
              </a:spcAft>
              <a:buFont typeface="Arial" pitchFamily="34" charset="0"/>
              <a:buNone/>
            </a:pPr>
            <a:r>
              <a:rPr lang="en-US" sz="1600" i="1" smtClean="0">
                <a:latin typeface="Helvetica" charset="0"/>
                <a:cs typeface="Helvetica" charset="0"/>
              </a:rPr>
              <a:t>Principe : découpler les visions fonctions – postes – processus - espace </a:t>
            </a:r>
          </a:p>
          <a:p>
            <a:pPr lvl="1">
              <a:spcAft>
                <a:spcPts val="1200"/>
              </a:spcAft>
              <a:buFont typeface="Arial" pitchFamily="34" charset="0"/>
              <a:buNone/>
            </a:pPr>
            <a:r>
              <a:rPr lang="en-US" sz="1600" i="1" smtClean="0">
                <a:latin typeface="Helvetica" charset="0"/>
                <a:cs typeface="Helvetica" charset="0"/>
              </a:rPr>
              <a:t>La vision fonctionnelle n’intègre pas la vision processus.</a:t>
            </a:r>
          </a:p>
          <a:p>
            <a:pPr lvl="1">
              <a:spcAft>
                <a:spcPts val="1200"/>
              </a:spcAft>
              <a:buFont typeface="Arial" pitchFamily="34" charset="0"/>
              <a:buNone/>
            </a:pPr>
            <a:endParaRPr lang="en-GB" sz="1800" smtClean="0"/>
          </a:p>
          <a:p>
            <a:pPr>
              <a:buFont typeface="Arial" pitchFamily="34" charset="0"/>
              <a:buNone/>
            </a:pPr>
            <a:r>
              <a:rPr lang="en-US" sz="1600" smtClean="0">
                <a:latin typeface="Helvetica" charset="0"/>
                <a:cs typeface="Helvetica" charset="0"/>
              </a:rPr>
              <a:t> </a:t>
            </a:r>
          </a:p>
        </p:txBody>
      </p:sp>
      <p:sp>
        <p:nvSpPr>
          <p:cNvPr id="4" name="Slide Number Placeholder 3"/>
          <p:cNvSpPr>
            <a:spLocks noGrp="1"/>
          </p:cNvSpPr>
          <p:nvPr>
            <p:ph type="sldNum" sz="quarter" idx="12"/>
          </p:nvPr>
        </p:nvSpPr>
        <p:spPr/>
        <p:txBody>
          <a:bodyPr/>
          <a:lstStyle/>
          <a:p>
            <a:fld id="{42CCE863-FD9C-4DC2-8A61-3A07CFAC91BB}" type="slidenum">
              <a:rPr lang="en-US"/>
              <a:pPr/>
              <a:t>26</a:t>
            </a:fld>
            <a:endParaRPr lang="en-US"/>
          </a:p>
        </p:txBody>
      </p:sp>
      <p:sp>
        <p:nvSpPr>
          <p:cNvPr id="41989"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229600" cy="868362"/>
          </a:xfrm>
        </p:spPr>
        <p:txBody>
          <a:bodyPr/>
          <a:lstStyle/>
          <a:p>
            <a:pPr eaLnBrk="1" hangingPunct="1"/>
            <a:r>
              <a:rPr lang="fr-FR" sz="2400" smtClean="0"/>
              <a:t>Analyse de la structure organisationnelle :</a:t>
            </a:r>
            <a:br>
              <a:rPr lang="fr-FR" sz="2400" smtClean="0"/>
            </a:br>
            <a:r>
              <a:rPr lang="fr-FR" sz="1800" smtClean="0"/>
              <a:t>1.	 Analyse des métiers (fonctions et activités)</a:t>
            </a:r>
            <a:br>
              <a:rPr lang="fr-FR" sz="1800" smtClean="0"/>
            </a:br>
            <a:endParaRPr lang="en-US" sz="2400" smtClean="0">
              <a:latin typeface="Helvetica" charset="0"/>
            </a:endParaRPr>
          </a:p>
        </p:txBody>
      </p:sp>
      <p:sp>
        <p:nvSpPr>
          <p:cNvPr id="43011" name="Content Placeholder 2"/>
          <p:cNvSpPr>
            <a:spLocks noGrp="1"/>
          </p:cNvSpPr>
          <p:nvPr>
            <p:ph idx="1"/>
          </p:nvPr>
        </p:nvSpPr>
        <p:spPr>
          <a:xfrm>
            <a:off x="304800" y="1143000"/>
            <a:ext cx="8382000" cy="5213350"/>
          </a:xfrm>
        </p:spPr>
        <p:txBody>
          <a:bodyPr/>
          <a:lstStyle/>
          <a:p>
            <a:pPr>
              <a:spcAft>
                <a:spcPts val="600"/>
              </a:spcAft>
              <a:buFont typeface="Arial" pitchFamily="34" charset="0"/>
              <a:buNone/>
            </a:pPr>
            <a:endParaRPr lang="en-GB" sz="1400" smtClean="0"/>
          </a:p>
          <a:p>
            <a:pPr>
              <a:buFont typeface="Arial" pitchFamily="34" charset="0"/>
              <a:buNone/>
            </a:pPr>
            <a:endParaRPr lang="fr-FR" sz="1400" smtClean="0"/>
          </a:p>
          <a:p>
            <a:pPr>
              <a:buFont typeface="Arial" pitchFamily="34" charset="0"/>
              <a:buNone/>
            </a:pPr>
            <a:r>
              <a:rPr lang="fr-FR" sz="1400" smtClean="0"/>
              <a:t>  </a:t>
            </a:r>
            <a:endParaRPr lang="en-GB" sz="1400" smtClean="0"/>
          </a:p>
          <a:p>
            <a:pPr>
              <a:buFont typeface="Arial" pitchFamily="34" charset="0"/>
              <a:buNone/>
            </a:pPr>
            <a:r>
              <a:rPr lang="en-US" sz="1600" smtClean="0">
                <a:latin typeface="Helvetica" charset="0"/>
                <a:cs typeface="Helvetica" charset="0"/>
              </a:rPr>
              <a:t> </a:t>
            </a:r>
          </a:p>
        </p:txBody>
      </p:sp>
      <p:sp>
        <p:nvSpPr>
          <p:cNvPr id="4" name="Slide Number Placeholder 3"/>
          <p:cNvSpPr>
            <a:spLocks noGrp="1"/>
          </p:cNvSpPr>
          <p:nvPr>
            <p:ph type="sldNum" sz="quarter" idx="12"/>
          </p:nvPr>
        </p:nvSpPr>
        <p:spPr/>
        <p:txBody>
          <a:bodyPr/>
          <a:lstStyle/>
          <a:p>
            <a:fld id="{83EAC5C8-5701-4C90-860F-7C8C7B407E00}" type="slidenum">
              <a:rPr lang="en-US"/>
              <a:pPr/>
              <a:t>27</a:t>
            </a:fld>
            <a:endParaRPr lang="en-US"/>
          </a:p>
        </p:txBody>
      </p:sp>
      <p:sp>
        <p:nvSpPr>
          <p:cNvPr id="43013" name="Footer Placeholder 4"/>
          <p:cNvSpPr>
            <a:spLocks noGrp="1"/>
          </p:cNvSpPr>
          <p:nvPr>
            <p:ph type="ftr" sz="quarter" idx="11"/>
          </p:nvPr>
        </p:nvSpPr>
        <p:spPr bwMode="auto">
          <a:noFill/>
          <a:ln>
            <a:miter lim="800000"/>
            <a:headEnd/>
            <a:tailEnd/>
          </a:ln>
        </p:spPr>
        <p:txBody>
          <a:bodyPr/>
          <a:lstStyle/>
          <a:p>
            <a:r>
              <a:rPr lang="en-US"/>
              <a:t>B. France-Lanord</a:t>
            </a:r>
          </a:p>
        </p:txBody>
      </p:sp>
      <p:pic>
        <p:nvPicPr>
          <p:cNvPr id="43014" name="Picture 5" descr="Métier.pdf"/>
          <p:cNvPicPr>
            <a:picLocks noChangeAspect="1"/>
          </p:cNvPicPr>
          <p:nvPr/>
        </p:nvPicPr>
        <p:blipFill>
          <a:blip r:embed="rId2"/>
          <a:stretch>
            <a:fillRect/>
          </a:stretch>
        </p:blipFill>
        <p:spPr bwMode="auto">
          <a:xfrm>
            <a:off x="458117" y="1447800"/>
            <a:ext cx="8227766" cy="445135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t>Analyse de la structure organisationnelle :</a:t>
            </a:r>
            <a:br>
              <a:rPr lang="fr-FR" sz="2400" smtClean="0"/>
            </a:br>
            <a:r>
              <a:rPr lang="fr-FR" sz="1800" smtClean="0"/>
              <a:t>1.	 Analyse des métiers (fonctions et activités)</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4912F565-94B2-4946-B742-C220AF8E20DA}" type="slidenum">
              <a:rPr lang="en-US"/>
              <a:pPr/>
              <a:t>28</a:t>
            </a:fld>
            <a:endParaRPr lang="en-US"/>
          </a:p>
        </p:txBody>
      </p:sp>
      <p:sp>
        <p:nvSpPr>
          <p:cNvPr id="44036"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44037" name="Content Placeholder 6"/>
          <p:cNvSpPr>
            <a:spLocks noGrp="1"/>
          </p:cNvSpPr>
          <p:nvPr>
            <p:ph idx="1"/>
          </p:nvPr>
        </p:nvSpPr>
        <p:spPr/>
        <p:txBody>
          <a:bodyPr/>
          <a:lstStyle/>
          <a:p>
            <a:endParaRPr lang="en-US" sz="1600" smtClean="0">
              <a:latin typeface="Helvetica" charset="0"/>
              <a:cs typeface="Helvetica" charset="0"/>
            </a:endParaRPr>
          </a:p>
          <a:p>
            <a:r>
              <a:rPr lang="en-US" sz="1600" smtClean="0">
                <a:latin typeface="Helvetica" charset="0"/>
                <a:cs typeface="Helvetica" charset="0"/>
              </a:rPr>
              <a:t>On part du modèle de Porter</a:t>
            </a:r>
            <a:r>
              <a:rPr lang="en-US" sz="1800" smtClean="0">
                <a:latin typeface="Helvetica" charset="0"/>
                <a:cs typeface="Helvetica" charset="0"/>
              </a:rPr>
              <a:t> :</a:t>
            </a:r>
          </a:p>
          <a:p>
            <a:pPr lvl="1"/>
            <a:r>
              <a:rPr lang="en-US" sz="1400" smtClean="0">
                <a:latin typeface="Helvetica" charset="0"/>
                <a:cs typeface="Helvetica" charset="0"/>
              </a:rPr>
              <a:t>On classe les activités en :</a:t>
            </a:r>
          </a:p>
          <a:p>
            <a:pPr lvl="2"/>
            <a:r>
              <a:rPr lang="en-US" sz="1400" smtClean="0">
                <a:latin typeface="Helvetica" charset="0"/>
                <a:cs typeface="Helvetica" charset="0"/>
              </a:rPr>
              <a:t>activités principales</a:t>
            </a:r>
          </a:p>
          <a:p>
            <a:pPr lvl="2"/>
            <a:r>
              <a:rPr lang="en-US" sz="1400" smtClean="0">
                <a:latin typeface="Helvetica" charset="0"/>
                <a:cs typeface="Helvetica" charset="0"/>
              </a:rPr>
              <a:t>activités de soutien</a:t>
            </a:r>
          </a:p>
          <a:p>
            <a:pPr lvl="2">
              <a:spcAft>
                <a:spcPts val="3000"/>
              </a:spcAft>
            </a:pPr>
            <a:r>
              <a:rPr lang="en-US" sz="1400" smtClean="0">
                <a:latin typeface="Helvetica" charset="0"/>
                <a:cs typeface="Helvetica" charset="0"/>
              </a:rPr>
              <a:t>éventuellement on distingue soutien et technostructure</a:t>
            </a:r>
          </a:p>
          <a:p>
            <a:pPr>
              <a:spcAft>
                <a:spcPts val="1200"/>
              </a:spcAft>
            </a:pPr>
            <a:r>
              <a:rPr lang="en-US" sz="1600" smtClean="0">
                <a:latin typeface="Helvetica" charset="0"/>
                <a:cs typeface="Helvetica" charset="0"/>
              </a:rPr>
              <a:t>On décompose les activités en processus et on liste les grands processus</a:t>
            </a:r>
          </a:p>
          <a:p>
            <a:pPr>
              <a:spcAft>
                <a:spcPts val="1200"/>
              </a:spcAft>
            </a:pPr>
            <a:r>
              <a:rPr lang="en-US" sz="1600" smtClean="0">
                <a:latin typeface="Helvetica" charset="0"/>
                <a:cs typeface="Helvetica" charset="0"/>
              </a:rPr>
              <a:t>On croise avec la vue fonctionnelle donnée par l’organigramme</a:t>
            </a:r>
          </a:p>
          <a:p>
            <a:r>
              <a:rPr lang="en-US" sz="1600" smtClean="0">
                <a:latin typeface="Helvetica" charset="0"/>
                <a:cs typeface="Helvetica" charset="0"/>
              </a:rPr>
              <a:t>On estime le niveau de transversalité  </a:t>
            </a:r>
          </a:p>
        </p:txBody>
      </p:sp>
      <p:sp>
        <p:nvSpPr>
          <p:cNvPr id="6" name="TextBox 5"/>
          <p:cNvSpPr txBox="1">
            <a:spLocks noChangeArrowheads="1"/>
          </p:cNvSpPr>
          <p:nvPr/>
        </p:nvSpPr>
        <p:spPr bwMode="auto">
          <a:xfrm>
            <a:off x="5486400" y="5105400"/>
            <a:ext cx="1951038" cy="276225"/>
          </a:xfrm>
          <a:prstGeom prst="rect">
            <a:avLst/>
          </a:prstGeom>
          <a:gradFill rotWithShape="1">
            <a:gsLst>
              <a:gs pos="0">
                <a:srgbClr val="E5EEFF"/>
              </a:gs>
              <a:gs pos="64999">
                <a:srgbClr val="BFD5FF"/>
              </a:gs>
              <a:gs pos="100000">
                <a:srgbClr val="A3C4FF"/>
              </a:gs>
            </a:gsLst>
            <a:lin ang="5400000" scaled="1"/>
          </a:gradFill>
          <a:ln w="9525">
            <a:solidFill>
              <a:srgbClr val="4A7EBB"/>
            </a:solidFill>
            <a:miter lim="800000"/>
            <a:headEnd/>
            <a:tailEnd/>
          </a:ln>
          <a:effectLst>
            <a:outerShdw dist="20000" dir="5400000" rotWithShape="0">
              <a:srgbClr val="808080">
                <a:alpha val="37999"/>
              </a:srgbClr>
            </a:outerShdw>
          </a:effectLst>
        </p:spPr>
        <p:txBody>
          <a:bodyPr wrap="none">
            <a:spAutoFit/>
          </a:bodyPr>
          <a:lstStyle/>
          <a:p>
            <a:r>
              <a:rPr lang="en-US" sz="1200">
                <a:solidFill>
                  <a:srgbClr val="000000"/>
                </a:solidFill>
                <a:latin typeface="Calibri" pitchFamily="34" charset="0"/>
              </a:rPr>
              <a:t>Analyse organisationnelle</a:t>
            </a:r>
          </a:p>
          <a:p>
            <a:endParaRPr lang="en-US" sz="1200">
              <a:solidFill>
                <a:srgbClr val="000000"/>
              </a:solidFill>
              <a:latin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t>Analyse de la structure organisationnelle :</a:t>
            </a:r>
            <a:br>
              <a:rPr lang="fr-FR" sz="2400" smtClean="0"/>
            </a:br>
            <a:r>
              <a:rPr lang="fr-FR" sz="1800" smtClean="0"/>
              <a:t>1.	 Analyse des métiers (fonctions et activités)</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BCCE27CB-C2D1-42B9-979A-F087AAC5A367}" type="slidenum">
              <a:rPr lang="en-US"/>
              <a:pPr/>
              <a:t>29</a:t>
            </a:fld>
            <a:endParaRPr lang="en-US"/>
          </a:p>
        </p:txBody>
      </p:sp>
      <p:sp>
        <p:nvSpPr>
          <p:cNvPr id="45061" name="Footer Placeholder 4"/>
          <p:cNvSpPr>
            <a:spLocks noGrp="1"/>
          </p:cNvSpPr>
          <p:nvPr>
            <p:ph type="ftr" sz="quarter" idx="11"/>
          </p:nvPr>
        </p:nvSpPr>
        <p:spPr bwMode="auto">
          <a:noFill/>
          <a:ln>
            <a:miter lim="800000"/>
            <a:headEnd/>
            <a:tailEnd/>
          </a:ln>
        </p:spPr>
        <p:txBody>
          <a:bodyPr/>
          <a:lstStyle/>
          <a:p>
            <a:r>
              <a:rPr lang="en-US"/>
              <a:t>B. France-Lanord</a:t>
            </a:r>
          </a:p>
        </p:txBody>
      </p:sp>
      <p:graphicFrame>
        <p:nvGraphicFramePr>
          <p:cNvPr id="45058" name="Object 2"/>
          <p:cNvGraphicFramePr>
            <a:graphicFrameLocks noChangeAspect="1"/>
          </p:cNvGraphicFramePr>
          <p:nvPr/>
        </p:nvGraphicFramePr>
        <p:xfrm>
          <a:off x="1828800" y="342900"/>
          <a:ext cx="5486400" cy="6172200"/>
        </p:xfrm>
        <a:graphic>
          <a:graphicData uri="http://schemas.openxmlformats.org/presentationml/2006/ole">
            <p:oleObj spid="_x0000_s45058" name="Document" r:id="rId3" imgW="16461498" imgH="18519185" progId="Word.Document.12">
              <p:link updateAutomatic="1"/>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27325"/>
            <a:ext cx="8229600" cy="792163"/>
          </a:xfrm>
        </p:spPr>
        <p:txBody>
          <a:bodyPr/>
          <a:lstStyle/>
          <a:p>
            <a:pPr eaLnBrk="1" hangingPunct="1"/>
            <a:r>
              <a:rPr lang="en-US" sz="2400" smtClean="0">
                <a:latin typeface="Helvetica" charset="0"/>
                <a:cs typeface="Helvetica" charset="0"/>
              </a:rPr>
              <a:t>I.	L’organisation : vue systémique et dimensions</a:t>
            </a:r>
          </a:p>
        </p:txBody>
      </p:sp>
      <p:sp>
        <p:nvSpPr>
          <p:cNvPr id="4" name="Slide Number Placeholder 3"/>
          <p:cNvSpPr>
            <a:spLocks noGrp="1"/>
          </p:cNvSpPr>
          <p:nvPr>
            <p:ph type="sldNum" sz="quarter" idx="12"/>
          </p:nvPr>
        </p:nvSpPr>
        <p:spPr/>
        <p:txBody>
          <a:bodyPr/>
          <a:lstStyle/>
          <a:p>
            <a:fld id="{FD2152CF-4CB2-4957-86CA-8A48F37A024D}" type="slidenum">
              <a:rPr lang="en-US"/>
              <a:pPr/>
              <a:t>3</a:t>
            </a:fld>
            <a:endParaRPr lang="en-US"/>
          </a:p>
        </p:txBody>
      </p:sp>
      <p:sp>
        <p:nvSpPr>
          <p:cNvPr id="18436"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t>Analyse de la structure organisationnelle :</a:t>
            </a:r>
            <a:br>
              <a:rPr lang="fr-FR" sz="2400" smtClean="0"/>
            </a:br>
            <a:r>
              <a:rPr lang="fr-FR" sz="1800" smtClean="0"/>
              <a:t>2.	Analyse du système de décision</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850640F3-32FB-4032-871F-77762700001B}" type="slidenum">
              <a:rPr lang="en-US"/>
              <a:pPr/>
              <a:t>30</a:t>
            </a:fld>
            <a:endParaRPr lang="en-US"/>
          </a:p>
        </p:txBody>
      </p:sp>
      <p:sp>
        <p:nvSpPr>
          <p:cNvPr id="46084"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46085" name="Content Placeholder 6"/>
          <p:cNvSpPr>
            <a:spLocks noGrp="1"/>
          </p:cNvSpPr>
          <p:nvPr>
            <p:ph idx="1"/>
          </p:nvPr>
        </p:nvSpPr>
        <p:spPr>
          <a:xfrm>
            <a:off x="457200" y="1525588"/>
            <a:ext cx="8229600" cy="4830762"/>
          </a:xfrm>
        </p:spPr>
        <p:txBody>
          <a:bodyPr/>
          <a:lstStyle/>
          <a:p>
            <a:pPr>
              <a:spcAft>
                <a:spcPts val="600"/>
              </a:spcAft>
            </a:pPr>
            <a:r>
              <a:rPr lang="fr-FR" sz="1400" smtClean="0"/>
              <a:t>Le système de décision comprend : </a:t>
            </a:r>
            <a:endParaRPr lang="en-GB" sz="1400" smtClean="0"/>
          </a:p>
          <a:p>
            <a:pPr lvl="1">
              <a:spcAft>
                <a:spcPts val="600"/>
              </a:spcAft>
            </a:pPr>
            <a:r>
              <a:rPr lang="fr-FR" sz="1200" smtClean="0"/>
              <a:t>les relations clients-fournisseurs entre les instances réalisant les activités</a:t>
            </a:r>
            <a:r>
              <a:rPr lang="fr-FR" sz="1200" b="1" smtClean="0"/>
              <a:t> </a:t>
            </a:r>
            <a:endParaRPr lang="en-GB" sz="1200" smtClean="0"/>
          </a:p>
          <a:p>
            <a:pPr lvl="1">
              <a:spcAft>
                <a:spcPts val="600"/>
              </a:spcAft>
            </a:pPr>
            <a:r>
              <a:rPr lang="fr-FR" sz="1200" smtClean="0"/>
              <a:t>les relations de coopération entre ces mêmes instances</a:t>
            </a:r>
            <a:r>
              <a:rPr lang="fr-FR" sz="1200" b="1" smtClean="0"/>
              <a:t> </a:t>
            </a:r>
            <a:endParaRPr lang="en-GB" sz="1200" smtClean="0"/>
          </a:p>
          <a:p>
            <a:pPr lvl="1">
              <a:spcAft>
                <a:spcPts val="600"/>
              </a:spcAft>
            </a:pPr>
            <a:r>
              <a:rPr lang="fr-FR" sz="1200" smtClean="0"/>
              <a:t>l’emboîtement des instances de décision</a:t>
            </a:r>
            <a:r>
              <a:rPr lang="fr-FR" sz="1200" b="1" smtClean="0"/>
              <a:t> </a:t>
            </a:r>
            <a:endParaRPr lang="en-GB" sz="1200" smtClean="0"/>
          </a:p>
          <a:p>
            <a:pPr lvl="1">
              <a:spcAft>
                <a:spcPts val="600"/>
              </a:spcAft>
            </a:pPr>
            <a:r>
              <a:rPr lang="fr-FR" sz="1200" smtClean="0"/>
              <a:t>les instances d’arbitrage et de recours</a:t>
            </a:r>
            <a:endParaRPr lang="en-GB" sz="1200" smtClean="0"/>
          </a:p>
          <a:p>
            <a:pPr>
              <a:buFont typeface="Arial" pitchFamily="34" charset="0"/>
              <a:buNone/>
            </a:pPr>
            <a:r>
              <a:rPr lang="fr-FR" sz="1400" smtClean="0"/>
              <a:t>  </a:t>
            </a:r>
            <a:endParaRPr lang="en-GB" sz="1400" smtClean="0"/>
          </a:p>
          <a:p>
            <a:pPr>
              <a:spcAft>
                <a:spcPts val="600"/>
              </a:spcAft>
            </a:pPr>
            <a:r>
              <a:rPr lang="fr-FR" sz="1400" smtClean="0"/>
              <a:t>Pour l’analyser : </a:t>
            </a:r>
            <a:endParaRPr lang="en-GB" sz="1400" smtClean="0"/>
          </a:p>
          <a:p>
            <a:pPr lvl="1">
              <a:spcAft>
                <a:spcPts val="600"/>
              </a:spcAft>
            </a:pPr>
            <a:r>
              <a:rPr lang="fr-FR" sz="1200" smtClean="0"/>
              <a:t>on met à plat les rôles et missions de chaque instance dans la création de valeur</a:t>
            </a:r>
            <a:r>
              <a:rPr lang="fr-FR" sz="1200" b="1" smtClean="0"/>
              <a:t> </a:t>
            </a:r>
            <a:endParaRPr lang="en-GB" sz="1200" smtClean="0"/>
          </a:p>
          <a:p>
            <a:pPr lvl="1">
              <a:spcAft>
                <a:spcPts val="600"/>
              </a:spcAft>
            </a:pPr>
            <a:r>
              <a:rPr lang="fr-FR" sz="1200" smtClean="0"/>
              <a:t>on repère les éléments constitutifs du système de décision :  qui décide, comment, qui valide ?</a:t>
            </a:r>
          </a:p>
          <a:p>
            <a:pPr lvl="1">
              <a:spcAft>
                <a:spcPts val="600"/>
              </a:spcAft>
            </a:pPr>
            <a:r>
              <a:rPr lang="fr-FR" sz="1200" smtClean="0"/>
              <a:t>on évalue le niveau de coopération entre les instances </a:t>
            </a:r>
            <a:r>
              <a:rPr lang="fr-FR" sz="1200" b="1" smtClean="0"/>
              <a:t> </a:t>
            </a:r>
            <a:endParaRPr lang="en-GB" sz="1200" smtClean="0"/>
          </a:p>
          <a:p>
            <a:pPr lvl="1">
              <a:spcAft>
                <a:spcPts val="600"/>
              </a:spcAft>
            </a:pPr>
            <a:r>
              <a:rPr lang="fr-FR" sz="1200" smtClean="0"/>
              <a:t>on repère les manques, les points de blocage ou de conflit</a:t>
            </a:r>
            <a:r>
              <a:rPr lang="fr-FR" sz="1200" b="1" smtClean="0"/>
              <a:t> </a:t>
            </a:r>
            <a:endParaRPr lang="en-GB" sz="1200" smtClean="0"/>
          </a:p>
          <a:p>
            <a:pPr lvl="1">
              <a:spcAft>
                <a:spcPts val="600"/>
              </a:spcAft>
            </a:pPr>
            <a:r>
              <a:rPr lang="fr-FR" sz="1200" smtClean="0"/>
              <a:t>éventuellement, on vérifie l’application du principe de pouvoir - contre pouvoir</a:t>
            </a:r>
            <a:r>
              <a:rPr lang="fr-FR" sz="1200" b="1" smtClean="0"/>
              <a:t> </a:t>
            </a:r>
            <a:endParaRPr lang="en-GB" sz="1200" smtClean="0"/>
          </a:p>
          <a:p>
            <a:pPr lvl="1">
              <a:spcAft>
                <a:spcPts val="600"/>
              </a:spcAft>
            </a:pPr>
            <a:r>
              <a:rPr lang="fr-FR" sz="1200" smtClean="0"/>
              <a:t>on vérifie la fluidité et le bon fonctionnement des mécanismes de décision en</a:t>
            </a:r>
            <a:r>
              <a:rPr lang="fr-FR" sz="1200" b="1" smtClean="0"/>
              <a:t> </a:t>
            </a:r>
            <a:r>
              <a:rPr lang="fr-FR" sz="1200" smtClean="0"/>
              <a:t>analysant quelques décisions</a:t>
            </a:r>
            <a:r>
              <a:rPr lang="fr-FR" sz="1200" b="1" smtClean="0"/>
              <a:t> </a:t>
            </a:r>
            <a:endParaRPr lang="en-GB" sz="1200" smtClean="0"/>
          </a:p>
          <a:p>
            <a:pPr lvl="1"/>
            <a:r>
              <a:rPr lang="fr-FR" sz="1200" smtClean="0"/>
              <a:t>on vérifie la cohérence entre les principes mis en avant en matière de positionnement sur  l’échelle « centralisation – décentralisation » et la réalité des pratiques de décision (degré d’autonomie et mode de responsabilisation, niveau de délégation, subsidiarité)</a:t>
            </a:r>
            <a:r>
              <a:rPr lang="en-GB" sz="1200" smtClean="0"/>
              <a:t> </a:t>
            </a:r>
            <a:endParaRPr lang="en-US" sz="1200" smtClean="0">
              <a:latin typeface="Helvetica" charset="0"/>
              <a:cs typeface="Helvetica" charset="0"/>
            </a:endParaRPr>
          </a:p>
        </p:txBody>
      </p:sp>
      <p:sp>
        <p:nvSpPr>
          <p:cNvPr id="6" name="TextBox 5"/>
          <p:cNvSpPr txBox="1">
            <a:spLocks noChangeArrowheads="1"/>
          </p:cNvSpPr>
          <p:nvPr/>
        </p:nvSpPr>
        <p:spPr bwMode="auto">
          <a:xfrm>
            <a:off x="6019800" y="2757488"/>
            <a:ext cx="1951038" cy="276225"/>
          </a:xfrm>
          <a:prstGeom prst="rect">
            <a:avLst/>
          </a:prstGeom>
          <a:gradFill rotWithShape="1">
            <a:gsLst>
              <a:gs pos="0">
                <a:srgbClr val="E5EEFF"/>
              </a:gs>
              <a:gs pos="64999">
                <a:srgbClr val="BFD5FF"/>
              </a:gs>
              <a:gs pos="100000">
                <a:srgbClr val="A3C4FF"/>
              </a:gs>
            </a:gsLst>
            <a:lin ang="5400000" scaled="1"/>
          </a:gradFill>
          <a:ln w="9525">
            <a:solidFill>
              <a:srgbClr val="4A7EBB"/>
            </a:solidFill>
            <a:miter lim="800000"/>
            <a:headEnd/>
            <a:tailEnd/>
          </a:ln>
          <a:effectLst>
            <a:outerShdw dist="20000" dir="5400000" rotWithShape="0">
              <a:srgbClr val="808080">
                <a:alpha val="37999"/>
              </a:srgbClr>
            </a:outerShdw>
          </a:effectLst>
        </p:spPr>
        <p:txBody>
          <a:bodyPr wrap="none">
            <a:spAutoFit/>
          </a:bodyPr>
          <a:lstStyle/>
          <a:p>
            <a:r>
              <a:rPr lang="en-US" sz="1200">
                <a:solidFill>
                  <a:srgbClr val="000000"/>
                </a:solidFill>
                <a:latin typeface="Calibri" pitchFamily="34" charset="0"/>
              </a:rPr>
              <a:t>Analyse organisationnelle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t>Analyse de la structure organisationnelle :</a:t>
            </a:r>
            <a:br>
              <a:rPr lang="fr-FR" sz="2400" smtClean="0"/>
            </a:br>
            <a:r>
              <a:rPr lang="fr-FR" sz="1800" smtClean="0"/>
              <a:t>2.	Analyse du système de décision</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FC833449-187C-44BC-B56B-EB0E2EBA2A0E}" type="slidenum">
              <a:rPr lang="en-US"/>
              <a:pPr/>
              <a:t>31</a:t>
            </a:fld>
            <a:endParaRPr lang="en-US"/>
          </a:p>
        </p:txBody>
      </p:sp>
      <p:sp>
        <p:nvSpPr>
          <p:cNvPr id="47108"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47109" name="Content Placeholder 6"/>
          <p:cNvSpPr>
            <a:spLocks noGrp="1"/>
          </p:cNvSpPr>
          <p:nvPr>
            <p:ph idx="1"/>
          </p:nvPr>
        </p:nvSpPr>
        <p:spPr>
          <a:xfrm>
            <a:off x="457200" y="1525588"/>
            <a:ext cx="8229600" cy="4830762"/>
          </a:xfrm>
        </p:spPr>
        <p:txBody>
          <a:bodyPr/>
          <a:lstStyle/>
          <a:p>
            <a:pPr>
              <a:spcAft>
                <a:spcPts val="1200"/>
              </a:spcAft>
            </a:pPr>
            <a:r>
              <a:rPr lang="fr-FR" sz="1400" smtClean="0"/>
              <a:t>Et l’on  mesure :</a:t>
            </a:r>
            <a:endParaRPr lang="en-GB" sz="1400" smtClean="0"/>
          </a:p>
          <a:p>
            <a:pPr lvl="1">
              <a:spcAft>
                <a:spcPts val="1200"/>
              </a:spcAft>
            </a:pPr>
            <a:r>
              <a:rPr lang="fr-FR" sz="1200" smtClean="0"/>
              <a:t>adéquation entre niveau de décision et information pertinente</a:t>
            </a:r>
            <a:endParaRPr lang="en-GB" sz="1200" smtClean="0"/>
          </a:p>
          <a:p>
            <a:pPr lvl="1">
              <a:spcAft>
                <a:spcPts val="1200"/>
              </a:spcAft>
            </a:pPr>
            <a:r>
              <a:rPr lang="fr-FR" sz="1200" smtClean="0"/>
              <a:t>compatibilité entre autorité et responsabilité</a:t>
            </a:r>
            <a:endParaRPr lang="en-GB" sz="1200" smtClean="0"/>
          </a:p>
          <a:p>
            <a:pPr lvl="1">
              <a:spcAft>
                <a:spcPts val="1200"/>
              </a:spcAft>
            </a:pPr>
            <a:r>
              <a:rPr lang="fr-FR" sz="1200" smtClean="0"/>
              <a:t>délai dans la prise de décision</a:t>
            </a:r>
            <a:endParaRPr lang="en-GB" sz="1200" smtClean="0"/>
          </a:p>
          <a:p>
            <a:pPr lvl="1">
              <a:spcAft>
                <a:spcPts val="1200"/>
              </a:spcAft>
            </a:pPr>
            <a:r>
              <a:rPr lang="fr-FR" sz="1200" smtClean="0"/>
              <a:t>localisation des décisions là où toutes les options pertinentes sont visibles</a:t>
            </a:r>
            <a:endParaRPr lang="en-GB" sz="1200" smtClean="0"/>
          </a:p>
          <a:p>
            <a:pPr lvl="1">
              <a:spcAft>
                <a:spcPts val="1200"/>
              </a:spcAft>
            </a:pPr>
            <a:r>
              <a:rPr lang="fr-FR" sz="1200" smtClean="0"/>
              <a:t>transparence dans l’affectation du pouvoir de décision</a:t>
            </a:r>
            <a:endParaRPr lang="en-GB" sz="1200" smtClean="0"/>
          </a:p>
          <a:p>
            <a:pPr lvl="1">
              <a:spcAft>
                <a:spcPts val="1200"/>
              </a:spcAft>
            </a:pPr>
            <a:r>
              <a:rPr lang="fr-FR" sz="1200" smtClean="0"/>
              <a:t>prise de conscience en temps utile des besoins de décision</a:t>
            </a:r>
            <a:endParaRPr lang="en-GB" sz="1200" smtClean="0"/>
          </a:p>
          <a:p>
            <a:pPr lvl="1">
              <a:spcAft>
                <a:spcPts val="1200"/>
              </a:spcAft>
            </a:pPr>
            <a:r>
              <a:rPr lang="fr-FR" sz="1200" smtClean="0"/>
              <a:t>visibilité des décisions</a:t>
            </a:r>
            <a:endParaRPr lang="en-GB" sz="1200" smtClean="0"/>
          </a:p>
          <a:p>
            <a:pPr lvl="1">
              <a:spcAft>
                <a:spcPts val="1200"/>
              </a:spcAft>
            </a:pPr>
            <a:r>
              <a:rPr lang="fr-FR" sz="1200" smtClean="0"/>
              <a:t>qualité de l’analyse des décisions</a:t>
            </a:r>
            <a:endParaRPr lang="en-GB" sz="1200" smtClean="0"/>
          </a:p>
          <a:p>
            <a:pPr lvl="1">
              <a:spcAft>
                <a:spcPts val="1200"/>
              </a:spcAft>
            </a:pPr>
            <a:r>
              <a:rPr lang="fr-FR" sz="1200" smtClean="0"/>
              <a:t>communication latérale entre les décideurs oeuvrant conjointement</a:t>
            </a:r>
            <a:endParaRPr lang="en-GB" sz="1200" smtClean="0"/>
          </a:p>
          <a:p>
            <a:pPr lvl="1">
              <a:spcAft>
                <a:spcPts val="1200"/>
              </a:spcAft>
            </a:pPr>
            <a:r>
              <a:rPr lang="fr-FR" sz="1200" smtClean="0"/>
              <a:t>aptitude de la direction à faire accepter les décisions</a:t>
            </a:r>
            <a:endParaRPr lang="en-GB" sz="1200" smtClean="0"/>
          </a:p>
          <a:p>
            <a:pPr>
              <a:buFont typeface="Arial" pitchFamily="34" charset="0"/>
              <a:buNone/>
            </a:pPr>
            <a:r>
              <a:rPr lang="en-US" sz="1600" smtClean="0">
                <a:latin typeface="Helvetica" charset="0"/>
                <a:cs typeface="Helvetica" charset="0"/>
              </a:rPr>
              <a:t> </a:t>
            </a:r>
            <a:endParaRPr lang="en-US" sz="1200" smtClean="0">
              <a:latin typeface="Helvetica" charset="0"/>
              <a:cs typeface="Helvetica"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de la structure organisationnelle :</a:t>
            </a:r>
            <a:br>
              <a:rPr lang="fr-FR" sz="2400" smtClean="0">
                <a:latin typeface="Helvetica" charset="0"/>
                <a:cs typeface="Helvetica" charset="0"/>
              </a:rPr>
            </a:br>
            <a:r>
              <a:rPr lang="fr-FR" sz="1800" smtClean="0">
                <a:latin typeface="Helvetica" charset="0"/>
                <a:cs typeface="Helvetica" charset="0"/>
              </a:rPr>
              <a:t>3.	Analyse de la qualité de la coordination</a:t>
            </a:r>
            <a:br>
              <a:rPr lang="fr-FR" sz="1800" smtClean="0">
                <a:latin typeface="Helvetica" charset="0"/>
                <a:cs typeface="Helvetica" charset="0"/>
              </a:rPr>
            </a:br>
            <a:endParaRPr lang="en-US" sz="2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B7FAE845-42A1-401A-954D-2AD696288654}" type="slidenum">
              <a:rPr lang="en-US"/>
              <a:pPr/>
              <a:t>32</a:t>
            </a:fld>
            <a:endParaRPr lang="en-US"/>
          </a:p>
        </p:txBody>
      </p:sp>
      <p:sp>
        <p:nvSpPr>
          <p:cNvPr id="48132"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48133" name="Content Placeholder 6"/>
          <p:cNvSpPr>
            <a:spLocks noGrp="1"/>
          </p:cNvSpPr>
          <p:nvPr>
            <p:ph idx="1"/>
          </p:nvPr>
        </p:nvSpPr>
        <p:spPr>
          <a:xfrm>
            <a:off x="457200" y="1295400"/>
            <a:ext cx="8229600" cy="4830763"/>
          </a:xfrm>
        </p:spPr>
        <p:txBody>
          <a:bodyPr/>
          <a:lstStyle/>
          <a:p>
            <a:pPr>
              <a:buFont typeface="Arial" pitchFamily="34" charset="0"/>
              <a:buNone/>
            </a:pPr>
            <a:r>
              <a:rPr lang="fr-FR" sz="1400" smtClean="0"/>
              <a:t>  </a:t>
            </a:r>
            <a:endParaRPr lang="en-GB" sz="1400" smtClean="0"/>
          </a:p>
          <a:p>
            <a:pPr>
              <a:spcAft>
                <a:spcPts val="1200"/>
              </a:spcAft>
            </a:pPr>
            <a:r>
              <a:rPr lang="fr-FR" sz="1400" smtClean="0">
                <a:latin typeface="Helvetica" charset="0"/>
                <a:cs typeface="Helvetica" charset="0"/>
              </a:rPr>
              <a:t>Pour analyser la qualité de la coordination, on évalue : </a:t>
            </a:r>
            <a:endParaRPr lang="en-GB" sz="1400" smtClean="0">
              <a:latin typeface="Helvetica" charset="0"/>
              <a:cs typeface="Helvetica" charset="0"/>
            </a:endParaRPr>
          </a:p>
          <a:p>
            <a:pPr lvl="1">
              <a:spcAft>
                <a:spcPts val="1200"/>
              </a:spcAft>
            </a:pPr>
            <a:r>
              <a:rPr lang="fr-FR" sz="1200" smtClean="0">
                <a:latin typeface="Helvetica" charset="0"/>
                <a:cs typeface="Helvetica" charset="0"/>
              </a:rPr>
              <a:t>la prégnance du système de valeurs et le degré d’adhésion des acteurs </a:t>
            </a:r>
            <a:r>
              <a:rPr lang="fr-FR" sz="1100" smtClean="0">
                <a:latin typeface="Helvetica" charset="0"/>
                <a:cs typeface="Helvetica" charset="0"/>
              </a:rPr>
              <a:t> </a:t>
            </a:r>
          </a:p>
          <a:p>
            <a:pPr lvl="1">
              <a:spcAft>
                <a:spcPts val="1200"/>
              </a:spcAft>
            </a:pPr>
            <a:r>
              <a:rPr lang="fr-FR" sz="1200" smtClean="0">
                <a:latin typeface="Helvetica" charset="0"/>
                <a:cs typeface="Helvetica" charset="0"/>
              </a:rPr>
              <a:t>le degré de coopération entre les fonctions et les  instances de décision</a:t>
            </a:r>
          </a:p>
          <a:p>
            <a:pPr lvl="1">
              <a:spcAft>
                <a:spcPts val="1200"/>
              </a:spcAft>
            </a:pPr>
            <a:r>
              <a:rPr lang="fr-FR" sz="1200" smtClean="0">
                <a:latin typeface="Helvetica" charset="0"/>
                <a:cs typeface="Helvetica" charset="0"/>
              </a:rPr>
              <a:t>la qualité de la communication entre les postes et entre les services</a:t>
            </a:r>
          </a:p>
          <a:p>
            <a:pPr lvl="1">
              <a:spcAft>
                <a:spcPts val="1200"/>
              </a:spcAft>
            </a:pPr>
            <a:r>
              <a:rPr lang="fr-FR" sz="1200" smtClean="0">
                <a:latin typeface="Helvetica" charset="0"/>
                <a:cs typeface="Helvetica" charset="0"/>
              </a:rPr>
              <a:t>la présence et l’importance de la coordination « informelle » (ajustement mutuel)</a:t>
            </a:r>
          </a:p>
          <a:p>
            <a:pPr lvl="1">
              <a:spcAft>
                <a:spcPts val="1200"/>
              </a:spcAft>
            </a:pPr>
            <a:r>
              <a:rPr lang="fr-FR" sz="1200" smtClean="0">
                <a:latin typeface="Helvetica" charset="0"/>
                <a:cs typeface="Helvetica" charset="0"/>
              </a:rPr>
              <a:t>la pertinence et l’efficacité des comités, groupes de travail, synergie, etc.</a:t>
            </a:r>
          </a:p>
          <a:p>
            <a:pPr lvl="1">
              <a:spcAft>
                <a:spcPts val="1200"/>
              </a:spcAft>
            </a:pPr>
            <a:r>
              <a:rPr lang="fr-FR" sz="1200" smtClean="0">
                <a:latin typeface="Helvetica" charset="0"/>
                <a:cs typeface="Helvetica" charset="0"/>
              </a:rPr>
              <a:t>la présence et d’organes de remontée de l’information qualitative et leur efficacité</a:t>
            </a:r>
          </a:p>
          <a:p>
            <a:pPr lvl="1">
              <a:spcAft>
                <a:spcPts val="1200"/>
              </a:spcAft>
            </a:pPr>
            <a:r>
              <a:rPr lang="fr-FR" sz="1200" smtClean="0">
                <a:latin typeface="Helvetica" charset="0"/>
                <a:cs typeface="Helvetica" charset="0"/>
              </a:rPr>
              <a:t>le rôle dans la coordination des modes formels (standardisation, planification)</a:t>
            </a:r>
          </a:p>
          <a:p>
            <a:pPr lvl="1">
              <a:spcAft>
                <a:spcPts val="1200"/>
              </a:spcAft>
            </a:pPr>
            <a:r>
              <a:rPr lang="fr-FR" sz="1200" smtClean="0">
                <a:latin typeface="Helvetica" charset="0"/>
                <a:cs typeface="Helvetica" charset="0"/>
              </a:rPr>
              <a:t>les types de réunions et leur efficacité </a:t>
            </a:r>
          </a:p>
          <a:p>
            <a:pPr>
              <a:spcAft>
                <a:spcPts val="600"/>
              </a:spcAft>
            </a:pPr>
            <a:r>
              <a:rPr lang="fr-FR" sz="1400" i="1" smtClean="0">
                <a:latin typeface="Helvetica" charset="0"/>
                <a:cs typeface="Helvetica" charset="0"/>
              </a:rPr>
              <a:t>au moyen :</a:t>
            </a:r>
          </a:p>
          <a:p>
            <a:pPr lvl="1">
              <a:spcAft>
                <a:spcPts val="600"/>
              </a:spcAft>
            </a:pPr>
            <a:r>
              <a:rPr lang="fr-FR" sz="1200" i="1" smtClean="0">
                <a:latin typeface="Helvetica" charset="0"/>
                <a:cs typeface="Helvetica" charset="0"/>
              </a:rPr>
              <a:t>d’entretiens sur les différents points, </a:t>
            </a:r>
          </a:p>
          <a:p>
            <a:pPr lvl="1">
              <a:spcAft>
                <a:spcPts val="600"/>
              </a:spcAft>
            </a:pPr>
            <a:r>
              <a:rPr lang="fr-FR" sz="1200" i="1" smtClean="0">
                <a:latin typeface="Helvetica" charset="0"/>
                <a:cs typeface="Helvetica" charset="0"/>
              </a:rPr>
              <a:t>de l’analyse du système de décision </a:t>
            </a:r>
          </a:p>
          <a:p>
            <a:pPr lvl="1">
              <a:spcAft>
                <a:spcPts val="600"/>
              </a:spcAft>
            </a:pPr>
            <a:r>
              <a:rPr lang="fr-FR" sz="1200" i="1" smtClean="0">
                <a:latin typeface="Helvetica" charset="0"/>
                <a:cs typeface="Helvetica" charset="0"/>
              </a:rPr>
              <a:t>de l’analyse des objectifs  </a:t>
            </a:r>
            <a:r>
              <a:rPr lang="fr-FR" sz="1200" smtClean="0"/>
              <a:t> </a:t>
            </a:r>
            <a:r>
              <a:rPr lang="fr-FR" sz="1200" b="1" smtClean="0"/>
              <a:t> </a:t>
            </a:r>
            <a:endParaRPr lang="en-GB" sz="12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de la structure organisationnelle :</a:t>
            </a:r>
            <a:br>
              <a:rPr lang="fr-FR" sz="2400" smtClean="0">
                <a:latin typeface="Helvetica" charset="0"/>
                <a:cs typeface="Helvetica" charset="0"/>
              </a:rPr>
            </a:br>
            <a:r>
              <a:rPr lang="fr-FR" sz="1800" smtClean="0">
                <a:latin typeface="Helvetica" charset="0"/>
                <a:cs typeface="Helvetica" charset="0"/>
              </a:rPr>
              <a:t>4.	Analyse des flux</a:t>
            </a:r>
            <a:br>
              <a:rPr lang="fr-FR" sz="1800" smtClean="0">
                <a:latin typeface="Helvetica" charset="0"/>
                <a:cs typeface="Helvetica" charset="0"/>
              </a:rPr>
            </a:br>
            <a:endParaRPr lang="en-US" sz="2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2441FB12-3117-46D7-A961-BC151C731F3B}" type="slidenum">
              <a:rPr lang="en-US"/>
              <a:pPr/>
              <a:t>33</a:t>
            </a:fld>
            <a:endParaRPr lang="en-US"/>
          </a:p>
        </p:txBody>
      </p:sp>
      <p:sp>
        <p:nvSpPr>
          <p:cNvPr id="49156"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49157" name="Content Placeholder 6"/>
          <p:cNvSpPr>
            <a:spLocks noGrp="1"/>
          </p:cNvSpPr>
          <p:nvPr>
            <p:ph idx="1"/>
          </p:nvPr>
        </p:nvSpPr>
        <p:spPr>
          <a:xfrm>
            <a:off x="457200" y="1295400"/>
            <a:ext cx="8229600" cy="5060950"/>
          </a:xfrm>
        </p:spPr>
        <p:txBody>
          <a:bodyPr/>
          <a:lstStyle/>
          <a:p>
            <a:pPr>
              <a:buFont typeface="Arial" pitchFamily="34" charset="0"/>
              <a:buNone/>
            </a:pPr>
            <a:r>
              <a:rPr lang="fr-FR" sz="1400" smtClean="0"/>
              <a:t>  </a:t>
            </a:r>
            <a:endParaRPr lang="en-GB" sz="1400" smtClean="0"/>
          </a:p>
          <a:p>
            <a:r>
              <a:rPr lang="fr-FR" sz="1400" smtClean="0">
                <a:latin typeface="Helvetica" charset="0"/>
                <a:cs typeface="Helvetica" charset="0"/>
              </a:rPr>
              <a:t>Les flux peuvent être des : </a:t>
            </a:r>
            <a:endParaRPr lang="en-GB" sz="1400" smtClean="0">
              <a:latin typeface="Helvetica" charset="0"/>
              <a:cs typeface="Helvetica" charset="0"/>
            </a:endParaRPr>
          </a:p>
          <a:p>
            <a:pPr lvl="1"/>
            <a:r>
              <a:rPr lang="fr-FR" sz="1200" smtClean="0">
                <a:latin typeface="Helvetica" charset="0"/>
                <a:cs typeface="Helvetica" charset="0"/>
              </a:rPr>
              <a:t>personnes (clients, opérateurs...)</a:t>
            </a:r>
          </a:p>
          <a:p>
            <a:pPr lvl="1"/>
            <a:r>
              <a:rPr lang="fr-FR" sz="1200" smtClean="0">
                <a:latin typeface="Helvetica" charset="0"/>
                <a:cs typeface="Helvetica" charset="0"/>
              </a:rPr>
              <a:t>matières (produits, matières premières...)</a:t>
            </a:r>
          </a:p>
          <a:p>
            <a:pPr lvl="1"/>
            <a:r>
              <a:rPr lang="fr-FR" sz="1200" smtClean="0">
                <a:latin typeface="Helvetica" charset="0"/>
                <a:cs typeface="Helvetica" charset="0"/>
              </a:rPr>
              <a:t>monnaie</a:t>
            </a:r>
          </a:p>
          <a:p>
            <a:pPr lvl="1">
              <a:spcAft>
                <a:spcPts val="600"/>
              </a:spcAft>
            </a:pPr>
            <a:r>
              <a:rPr lang="fr-FR" sz="1200" smtClean="0">
                <a:latin typeface="Helvetica" charset="0"/>
                <a:cs typeface="Helvetica" charset="0"/>
              </a:rPr>
              <a:t>informations</a:t>
            </a:r>
          </a:p>
          <a:p>
            <a:r>
              <a:rPr lang="fr-FR" sz="1600" smtClean="0">
                <a:latin typeface="Helvetica" charset="0"/>
                <a:cs typeface="Helvetica" charset="0"/>
              </a:rPr>
              <a:t> </a:t>
            </a:r>
            <a:r>
              <a:rPr lang="fr-FR" sz="1400" smtClean="0">
                <a:latin typeface="Helvetica" charset="0"/>
                <a:cs typeface="Helvetica" charset="0"/>
              </a:rPr>
              <a:t>La représentation des flux est spatiale et donne une vue logique différente. Elle consiste par   exemple à représenter sur un même diagramme :</a:t>
            </a:r>
          </a:p>
          <a:p>
            <a:pPr lvl="1"/>
            <a:r>
              <a:rPr lang="fr-FR" sz="1200" smtClean="0">
                <a:latin typeface="Helvetica" charset="0"/>
                <a:cs typeface="Helvetica" charset="0"/>
              </a:rPr>
              <a:t>les différents flux</a:t>
            </a:r>
          </a:p>
          <a:p>
            <a:pPr lvl="1"/>
            <a:r>
              <a:rPr lang="fr-FR" sz="1200" smtClean="0">
                <a:latin typeface="Helvetica" charset="0"/>
                <a:cs typeface="Helvetica" charset="0"/>
              </a:rPr>
              <a:t>les activités</a:t>
            </a:r>
          </a:p>
          <a:p>
            <a:pPr lvl="1">
              <a:spcAft>
                <a:spcPts val="600"/>
              </a:spcAft>
            </a:pPr>
            <a:r>
              <a:rPr lang="fr-FR" sz="1200" smtClean="0">
                <a:latin typeface="Helvetica" charset="0"/>
                <a:cs typeface="Helvetica" charset="0"/>
              </a:rPr>
              <a:t>les principales décisions</a:t>
            </a:r>
          </a:p>
          <a:p>
            <a:r>
              <a:rPr lang="fr-FR" sz="1400" smtClean="0">
                <a:latin typeface="Helvetica" charset="0"/>
                <a:cs typeface="Helvetica" charset="0"/>
              </a:rPr>
              <a:t>Elle permet de se poser des questions sur :</a:t>
            </a:r>
          </a:p>
          <a:p>
            <a:pPr lvl="1"/>
            <a:r>
              <a:rPr lang="fr-FR" sz="1200" smtClean="0">
                <a:latin typeface="Helvetica" charset="0"/>
                <a:cs typeface="Helvetica" charset="0"/>
              </a:rPr>
              <a:t>l’utilisation de l’espace</a:t>
            </a:r>
          </a:p>
          <a:p>
            <a:pPr lvl="1"/>
            <a:r>
              <a:rPr lang="fr-FR" sz="1200" smtClean="0">
                <a:latin typeface="Helvetica" charset="0"/>
                <a:cs typeface="Helvetica" charset="0"/>
              </a:rPr>
              <a:t>faire apparaître les différentes logiques de pensée qui se croisent et qui sont inhérentes à un métier</a:t>
            </a:r>
          </a:p>
          <a:p>
            <a:pPr lvl="1"/>
            <a:r>
              <a:rPr lang="fr-FR" sz="1200" smtClean="0">
                <a:latin typeface="Helvetica" charset="0"/>
                <a:cs typeface="Helvetica" charset="0"/>
              </a:rPr>
              <a:t>rendre homogènes et cohérentes les fiches de mission des acteurs</a:t>
            </a:r>
          </a:p>
          <a:p>
            <a:pPr lvl="1"/>
            <a:r>
              <a:rPr lang="fr-FR" sz="1200" smtClean="0">
                <a:latin typeface="Helvetica" charset="0"/>
                <a:cs typeface="Helvetica" charset="0"/>
              </a:rPr>
              <a:t>soutenir une démarche qualité orientée processus</a:t>
            </a:r>
          </a:p>
          <a:p>
            <a:pPr lvl="1"/>
            <a:r>
              <a:rPr lang="fr-FR" sz="1200" smtClean="0">
                <a:latin typeface="Helvetica" charset="0"/>
                <a:cs typeface="Helvetica" charset="0"/>
              </a:rPr>
              <a:t>bien cadrer des actions de re-conception des activités</a:t>
            </a:r>
          </a:p>
          <a:p>
            <a:pPr lvl="1"/>
            <a:r>
              <a:rPr lang="fr-FR" sz="1200" smtClean="0">
                <a:latin typeface="Helvetica" charset="0"/>
                <a:cs typeface="Helvetica" charset="0"/>
              </a:rPr>
              <a:t>réviser l’ordonnancement et la spécialisation des tâches ou les associations 	de tâches entre elles (Ex : simultanéité des tâches)</a:t>
            </a:r>
          </a:p>
          <a:p>
            <a:pPr lvl="1"/>
            <a:r>
              <a:rPr lang="fr-FR" sz="1200" smtClean="0">
                <a:latin typeface="Helvetica" charset="0"/>
                <a:cs typeface="Helvetica" charset="0"/>
              </a:rPr>
              <a:t>encadrer l’urbanisation d’applications informatiques</a:t>
            </a:r>
          </a:p>
          <a:p>
            <a:pPr lvl="1"/>
            <a:r>
              <a:rPr lang="fr-FR" sz="1200" smtClean="0">
                <a:latin typeface="Helvetica" charset="0"/>
                <a:cs typeface="Helvetica" charset="0"/>
              </a:rPr>
              <a:t>définir des indicateurs de tableaux de bord</a:t>
            </a:r>
            <a:r>
              <a:rPr lang="en-GB" sz="1200" smtClean="0">
                <a:latin typeface="Helvetica" charset="0"/>
                <a:cs typeface="Helvetica" charset="0"/>
              </a:rPr>
              <a:t> </a:t>
            </a:r>
            <a:r>
              <a:rPr lang="fr-FR" sz="1200" smtClean="0">
                <a:latin typeface="Helvetica" charset="0"/>
                <a:cs typeface="Helvetica" charset="0"/>
              </a:rPr>
              <a:t>   </a:t>
            </a:r>
            <a:endParaRPr lang="en-GB" sz="1200" smtClean="0">
              <a:latin typeface="Helvetica" charset="0"/>
              <a:cs typeface="Helvetica"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de la structure organisationnelle :</a:t>
            </a:r>
            <a:br>
              <a:rPr lang="fr-FR" sz="2400" smtClean="0">
                <a:latin typeface="Helvetica" charset="0"/>
                <a:cs typeface="Helvetica" charset="0"/>
              </a:rPr>
            </a:br>
            <a:r>
              <a:rPr lang="fr-FR" sz="1800" smtClean="0">
                <a:latin typeface="Helvetica" charset="0"/>
                <a:cs typeface="Helvetica" charset="0"/>
              </a:rPr>
              <a:t>4.	Analyse des flux</a:t>
            </a:r>
            <a:br>
              <a:rPr lang="fr-FR" sz="1800" smtClean="0">
                <a:latin typeface="Helvetica" charset="0"/>
                <a:cs typeface="Helvetica" charset="0"/>
              </a:rPr>
            </a:br>
            <a:endParaRPr lang="en-US" sz="2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DD48B1C7-70D2-4E89-88B8-400A8BE8D829}" type="slidenum">
              <a:rPr lang="en-US"/>
              <a:pPr/>
              <a:t>34</a:t>
            </a:fld>
            <a:endParaRPr lang="en-US"/>
          </a:p>
        </p:txBody>
      </p:sp>
      <p:sp>
        <p:nvSpPr>
          <p:cNvPr id="50180"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50181" name="Content Placeholder 6"/>
          <p:cNvSpPr>
            <a:spLocks noGrp="1"/>
          </p:cNvSpPr>
          <p:nvPr>
            <p:ph idx="1"/>
          </p:nvPr>
        </p:nvSpPr>
        <p:spPr>
          <a:xfrm>
            <a:off x="457200" y="1600200"/>
            <a:ext cx="8229600" cy="4495800"/>
          </a:xfrm>
        </p:spPr>
        <p:txBody>
          <a:bodyPr/>
          <a:lstStyle/>
          <a:p>
            <a:pPr>
              <a:spcAft>
                <a:spcPts val="3000"/>
              </a:spcAft>
              <a:buFont typeface="Arial" pitchFamily="34" charset="0"/>
              <a:buNone/>
            </a:pPr>
            <a:r>
              <a:rPr lang="fr-FR" sz="1600" smtClean="0">
                <a:solidFill>
                  <a:srgbClr val="FF0000"/>
                </a:solidFill>
              </a:rPr>
              <a:t>Exemple d’une représentation des flux  dans un rayon d’hypermarché</a:t>
            </a:r>
          </a:p>
          <a:p>
            <a:pPr>
              <a:spcAft>
                <a:spcPts val="1200"/>
              </a:spcAft>
            </a:pPr>
            <a:r>
              <a:rPr lang="fr-FR" sz="1400" smtClean="0"/>
              <a:t> </a:t>
            </a:r>
            <a:r>
              <a:rPr lang="fr-FR" sz="1400" smtClean="0">
                <a:latin typeface="Helvetica" charset="0"/>
                <a:cs typeface="Helvetica" charset="0"/>
              </a:rPr>
              <a:t>Les activités des rayons avaient été observées et décrites. La vision fine des tâches réalisées sur le terrain avait montré des différences entre les rayons, entre les employés et entre les mêmes rayons de deux magasins.</a:t>
            </a:r>
            <a:endParaRPr lang="en-GB" sz="1400" smtClean="0">
              <a:latin typeface="Helvetica" charset="0"/>
              <a:cs typeface="Helvetica" charset="0"/>
            </a:endParaRPr>
          </a:p>
          <a:p>
            <a:pPr>
              <a:spcAft>
                <a:spcPts val="1800"/>
              </a:spcAft>
            </a:pPr>
            <a:r>
              <a:rPr lang="fr-FR" sz="1400" smtClean="0">
                <a:latin typeface="Helvetica" charset="0"/>
                <a:cs typeface="Helvetica" charset="0"/>
              </a:rPr>
              <a:t>Il a semblé intéressant de représenter une logique commune à tous les rayons et de donner un support à une description plus fine des variantes, tout en cernant les missions d’encadrement des activités du terrain.</a:t>
            </a:r>
            <a:endParaRPr lang="en-GB" sz="1400" smtClean="0">
              <a:latin typeface="Helvetica" charset="0"/>
              <a:cs typeface="Helvetica" charset="0"/>
            </a:endParaRPr>
          </a:p>
          <a:p>
            <a:pPr>
              <a:spcAft>
                <a:spcPts val="600"/>
              </a:spcAft>
            </a:pPr>
            <a:r>
              <a:rPr lang="fr-FR" sz="1400" smtClean="0">
                <a:latin typeface="Helvetica" charset="0"/>
                <a:cs typeface="Helvetica" charset="0"/>
              </a:rPr>
              <a:t>Ce point de vue revient à décrire la logique qui fonde le métier de grand distributeur. </a:t>
            </a:r>
          </a:p>
          <a:p>
            <a:pPr>
              <a:buFont typeface="Arial" pitchFamily="34" charset="0"/>
              <a:buNone/>
            </a:pPr>
            <a:r>
              <a:rPr lang="fr-FR" sz="1400" smtClean="0">
                <a:latin typeface="Helvetica" charset="0"/>
                <a:cs typeface="Helvetica" charset="0"/>
              </a:rPr>
              <a:t>	A savoir : acheminer des produits au plus près du client, qui vient se servir lui-même et qui paie.</a:t>
            </a:r>
            <a:endParaRPr lang="en-GB" sz="1400" smtClean="0">
              <a:latin typeface="Helvetica" charset="0"/>
              <a:cs typeface="Helvetica" charset="0"/>
            </a:endParaRPr>
          </a:p>
          <a:p>
            <a:pPr>
              <a:buFont typeface="Arial" pitchFamily="34" charset="0"/>
              <a:buNone/>
            </a:pPr>
            <a:endParaRPr lang="en-GB" sz="140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de la structure organisationnelle :</a:t>
            </a:r>
            <a:br>
              <a:rPr lang="fr-FR" sz="2400" smtClean="0">
                <a:latin typeface="Helvetica" charset="0"/>
                <a:cs typeface="Helvetica" charset="0"/>
              </a:rPr>
            </a:br>
            <a:r>
              <a:rPr lang="fr-FR" sz="1800" smtClean="0">
                <a:latin typeface="Helvetica" charset="0"/>
                <a:cs typeface="Helvetica" charset="0"/>
              </a:rPr>
              <a:t>4.	Analyse des flux</a:t>
            </a:r>
            <a:br>
              <a:rPr lang="fr-FR" sz="1800" smtClean="0">
                <a:latin typeface="Helvetica" charset="0"/>
                <a:cs typeface="Helvetica" charset="0"/>
              </a:rPr>
            </a:br>
            <a:endParaRPr lang="en-US" sz="2400" smtClean="0">
              <a:latin typeface="Helvetica" charset="0"/>
              <a:cs typeface="Helvetica" charset="0"/>
            </a:endParaRPr>
          </a:p>
        </p:txBody>
      </p:sp>
      <p:sp>
        <p:nvSpPr>
          <p:cNvPr id="4" name="Slide Number Placeholder 3"/>
          <p:cNvSpPr>
            <a:spLocks noGrp="1"/>
          </p:cNvSpPr>
          <p:nvPr>
            <p:ph type="sldNum" sz="quarter" idx="12"/>
          </p:nvPr>
        </p:nvSpPr>
        <p:spPr/>
        <p:txBody>
          <a:bodyPr/>
          <a:lstStyle/>
          <a:p>
            <a:fld id="{CEF58AA1-1364-4FE6-8029-7CC1990C05A4}" type="slidenum">
              <a:rPr lang="en-US"/>
              <a:pPr/>
              <a:t>35</a:t>
            </a:fld>
            <a:endParaRPr lang="en-US"/>
          </a:p>
        </p:txBody>
      </p:sp>
      <p:sp>
        <p:nvSpPr>
          <p:cNvPr id="51204"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44037" name="Content Placeholder 6"/>
          <p:cNvSpPr>
            <a:spLocks noGrp="1"/>
          </p:cNvSpPr>
          <p:nvPr>
            <p:ph idx="1"/>
          </p:nvPr>
        </p:nvSpPr>
        <p:spPr>
          <a:xfrm>
            <a:off x="457200" y="1447800"/>
            <a:ext cx="8229600" cy="4495800"/>
          </a:xfrm>
        </p:spPr>
        <p:txBody>
          <a:bodyPr/>
          <a:lstStyle/>
          <a:p>
            <a:pPr>
              <a:spcAft>
                <a:spcPts val="600"/>
              </a:spcAft>
            </a:pPr>
            <a:r>
              <a:rPr lang="fr-FR" sz="1400" smtClean="0">
                <a:latin typeface="Helvetica" charset="0"/>
                <a:cs typeface="Helvetica" charset="0"/>
              </a:rPr>
              <a:t>Cette logique présente : </a:t>
            </a:r>
            <a:endParaRPr lang="en-GB" sz="1400" smtClean="0">
              <a:latin typeface="Helvetica" charset="0"/>
              <a:cs typeface="Helvetica" charset="0"/>
            </a:endParaRPr>
          </a:p>
          <a:p>
            <a:pPr lvl="1">
              <a:spcAft>
                <a:spcPts val="600"/>
              </a:spcAft>
            </a:pPr>
            <a:r>
              <a:rPr lang="fr-FR" sz="1200" smtClean="0">
                <a:latin typeface="Helvetica" charset="0"/>
                <a:cs typeface="Helvetica" charset="0"/>
              </a:rPr>
              <a:t>un  </a:t>
            </a:r>
            <a:r>
              <a:rPr lang="fr-FR" sz="1200" b="1" smtClean="0">
                <a:latin typeface="Helvetica" charset="0"/>
                <a:cs typeface="Helvetica" charset="0"/>
              </a:rPr>
              <a:t>flux physique </a:t>
            </a:r>
            <a:r>
              <a:rPr lang="fr-FR" sz="1200" smtClean="0">
                <a:latin typeface="Helvetica" charset="0"/>
                <a:cs typeface="Helvetica" charset="0"/>
              </a:rPr>
              <a:t>des produits depuis le fournisseur jusque chez le client  (</a:t>
            </a:r>
            <a:r>
              <a:rPr lang="fr-FR" sz="1200" i="1" smtClean="0">
                <a:solidFill>
                  <a:srgbClr val="3366FF"/>
                </a:solidFill>
                <a:latin typeface="Helvetica" charset="0"/>
                <a:cs typeface="Helvetica" charset="0"/>
              </a:rPr>
              <a:t>en bleu</a:t>
            </a:r>
            <a:r>
              <a:rPr lang="fr-FR" sz="1200" smtClean="0">
                <a:latin typeface="Helvetica" charset="0"/>
                <a:cs typeface="Helvetica" charset="0"/>
              </a:rPr>
              <a:t>)</a:t>
            </a:r>
            <a:endParaRPr lang="en-GB" sz="1200" smtClean="0">
              <a:latin typeface="Helvetica" charset="0"/>
              <a:cs typeface="Helvetica" charset="0"/>
            </a:endParaRPr>
          </a:p>
          <a:p>
            <a:pPr lvl="1">
              <a:spcAft>
                <a:spcPts val="600"/>
              </a:spcAft>
            </a:pPr>
            <a:r>
              <a:rPr lang="fr-FR" sz="1200" smtClean="0">
                <a:latin typeface="Helvetica" charset="0"/>
                <a:cs typeface="Helvetica" charset="0"/>
              </a:rPr>
              <a:t>un </a:t>
            </a:r>
            <a:r>
              <a:rPr lang="fr-FR" sz="1200" b="1" smtClean="0">
                <a:latin typeface="Helvetica" charset="0"/>
                <a:cs typeface="Helvetica" charset="0"/>
              </a:rPr>
              <a:t>flux des clients </a:t>
            </a:r>
            <a:r>
              <a:rPr lang="fr-FR" sz="1200" smtClean="0">
                <a:latin typeface="Helvetica" charset="0"/>
                <a:cs typeface="Helvetica" charset="0"/>
              </a:rPr>
              <a:t>qui se déplacent de chez eux au magasin, retournent chez eux avec les produits, et reviennent (</a:t>
            </a:r>
            <a:r>
              <a:rPr lang="fr-FR" sz="1200" i="1" smtClean="0">
                <a:solidFill>
                  <a:srgbClr val="FF0000"/>
                </a:solidFill>
                <a:latin typeface="Helvetica" charset="0"/>
                <a:cs typeface="Helvetica" charset="0"/>
              </a:rPr>
              <a:t>en rouge</a:t>
            </a:r>
            <a:r>
              <a:rPr lang="fr-FR" sz="1200" smtClean="0">
                <a:latin typeface="Helvetica" charset="0"/>
                <a:cs typeface="Helvetica" charset="0"/>
              </a:rPr>
              <a:t>)</a:t>
            </a:r>
            <a:endParaRPr lang="en-GB" sz="1200" smtClean="0">
              <a:latin typeface="Helvetica" charset="0"/>
              <a:cs typeface="Helvetica" charset="0"/>
            </a:endParaRPr>
          </a:p>
          <a:p>
            <a:pPr lvl="1">
              <a:spcAft>
                <a:spcPts val="600"/>
              </a:spcAft>
            </a:pPr>
            <a:r>
              <a:rPr lang="fr-FR" sz="1200" smtClean="0">
                <a:latin typeface="Helvetica" charset="0"/>
                <a:cs typeface="Helvetica" charset="0"/>
              </a:rPr>
              <a:t>un </a:t>
            </a:r>
            <a:r>
              <a:rPr lang="fr-FR" sz="1200" b="1" smtClean="0">
                <a:latin typeface="Helvetica" charset="0"/>
                <a:cs typeface="Helvetica" charset="0"/>
              </a:rPr>
              <a:t>flux de monnaie </a:t>
            </a:r>
            <a:r>
              <a:rPr lang="fr-FR" sz="1200" smtClean="0">
                <a:latin typeface="Helvetica" charset="0"/>
                <a:cs typeface="Helvetica" charset="0"/>
              </a:rPr>
              <a:t>(sous toutes ses formes) depuis le client jusqu’à l’entreprise ; ce flux se divise en trois entre le paiement des produits aux fournisseurs, le paiement des frais de fonctionnement des magasins et le bénéfice (</a:t>
            </a:r>
            <a:r>
              <a:rPr lang="fr-FR" sz="1200" i="1" smtClean="0">
                <a:solidFill>
                  <a:srgbClr val="008000"/>
                </a:solidFill>
                <a:latin typeface="Helvetica" charset="0"/>
                <a:cs typeface="Helvetica" charset="0"/>
              </a:rPr>
              <a:t>en vert</a:t>
            </a:r>
            <a:r>
              <a:rPr lang="fr-FR" sz="1200" smtClean="0">
                <a:latin typeface="Helvetica" charset="0"/>
                <a:cs typeface="Helvetica" charset="0"/>
              </a:rPr>
              <a:t>)</a:t>
            </a:r>
          </a:p>
          <a:p>
            <a:pPr lvl="1">
              <a:spcAft>
                <a:spcPts val="600"/>
              </a:spcAft>
            </a:pPr>
            <a:r>
              <a:rPr lang="fr-FR" sz="1200" smtClean="0">
                <a:latin typeface="Helvetica" charset="0"/>
                <a:cs typeface="Helvetica" charset="0"/>
              </a:rPr>
              <a:t>un </a:t>
            </a:r>
            <a:r>
              <a:rPr lang="fr-FR" sz="1200" b="1" smtClean="0">
                <a:latin typeface="Helvetica" charset="0"/>
                <a:cs typeface="Helvetica" charset="0"/>
              </a:rPr>
              <a:t>flux d’informations</a:t>
            </a:r>
            <a:r>
              <a:rPr lang="fr-FR" sz="1200" smtClean="0">
                <a:latin typeface="Helvetica" charset="0"/>
                <a:cs typeface="Helvetica" charset="0"/>
              </a:rPr>
              <a:t> de nature symbolique destinées à la prise de décisions (</a:t>
            </a:r>
            <a:r>
              <a:rPr lang="fr-FR" sz="1200" i="1" smtClean="0">
                <a:solidFill>
                  <a:srgbClr val="8064A2"/>
                </a:solidFill>
                <a:latin typeface="Helvetica" charset="0"/>
                <a:cs typeface="Helvetica" charset="0"/>
              </a:rPr>
              <a:t>en violet</a:t>
            </a:r>
            <a:r>
              <a:rPr lang="fr-FR" sz="1200" smtClean="0">
                <a:latin typeface="Helvetica" charset="0"/>
                <a:cs typeface="Helvetica" charset="0"/>
              </a:rPr>
              <a:t>)</a:t>
            </a:r>
          </a:p>
          <a:p>
            <a:pPr lvl="1">
              <a:spcAft>
                <a:spcPts val="1800"/>
              </a:spcAft>
            </a:pPr>
            <a:r>
              <a:rPr lang="fr-FR" sz="1200" smtClean="0">
                <a:latin typeface="Helvetica" charset="0"/>
                <a:cs typeface="Helvetica" charset="0"/>
              </a:rPr>
              <a:t>une </a:t>
            </a:r>
            <a:r>
              <a:rPr lang="fr-FR" sz="1200" b="1" smtClean="0">
                <a:latin typeface="Helvetica" charset="0"/>
                <a:cs typeface="Helvetica" charset="0"/>
              </a:rPr>
              <a:t>infrastructure spécifique </a:t>
            </a:r>
            <a:r>
              <a:rPr lang="fr-FR" sz="1200" smtClean="0">
                <a:latin typeface="Helvetica" charset="0"/>
                <a:cs typeface="Helvetica" charset="0"/>
              </a:rPr>
              <a:t>pour faire se rencontrer produits et clients : le magasin, ses rayons, ses équipes, ses abords, ses caisses, etc. </a:t>
            </a:r>
            <a:endParaRPr lang="en-GB" sz="1200" smtClean="0">
              <a:latin typeface="Helvetica" charset="0"/>
              <a:cs typeface="Helvetica" charset="0"/>
            </a:endParaRPr>
          </a:p>
          <a:p>
            <a:pPr>
              <a:spcAft>
                <a:spcPts val="3000"/>
              </a:spcAft>
            </a:pPr>
            <a:r>
              <a:rPr lang="fr-FR" sz="1400" smtClean="0">
                <a:latin typeface="Helvetica" charset="0"/>
                <a:cs typeface="Helvetica" charset="0"/>
              </a:rPr>
              <a:t>Autour de cette structure se placent les activités, les décisions et les informations. </a:t>
            </a:r>
            <a:endParaRPr lang="en-GB" sz="1400" smtClean="0">
              <a:latin typeface="Helvetica" charset="0"/>
              <a:cs typeface="Helvetica" charset="0"/>
            </a:endParaRPr>
          </a:p>
          <a:p>
            <a:pPr>
              <a:spcAft>
                <a:spcPts val="1200"/>
              </a:spcAft>
            </a:pPr>
            <a:r>
              <a:rPr lang="fr-FR" sz="1400" i="1" smtClean="0">
                <a:latin typeface="Helvetica" charset="0"/>
                <a:cs typeface="Helvetica" charset="0"/>
              </a:rPr>
              <a:t>Comme on peut le constater sur le diagramme, le métier n’est pas des plus simples. Tous les flux se croisent et les décisions portent sur ces croisements. </a:t>
            </a:r>
          </a:p>
          <a:p>
            <a:pPr>
              <a:spcAft>
                <a:spcPts val="1200"/>
              </a:spcAft>
            </a:pPr>
            <a:r>
              <a:rPr lang="fr-FR" sz="1400" i="1" smtClean="0">
                <a:latin typeface="Helvetica" charset="0"/>
                <a:cs typeface="Helvetica" charset="0"/>
              </a:rPr>
              <a:t>Plusieurs logiques de pensée sont nécessaires pour bien faire le métier et réussir à gérer un magasin.</a:t>
            </a:r>
            <a:endParaRPr lang="en-GB" sz="1400" i="1" smtClean="0">
              <a:latin typeface="Helvetica" charset="0"/>
              <a:cs typeface="Helvetica" charset="0"/>
            </a:endParaRPr>
          </a:p>
          <a:p>
            <a:pPr>
              <a:buFont typeface="Arial" pitchFamily="34" charset="0"/>
              <a:buNone/>
            </a:pPr>
            <a:endParaRPr lang="en-GB" sz="14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de la structure organisationnelle :</a:t>
            </a:r>
            <a:br>
              <a:rPr lang="fr-FR" sz="2400" smtClean="0">
                <a:latin typeface="Helvetica" charset="0"/>
                <a:cs typeface="Helvetica" charset="0"/>
              </a:rPr>
            </a:br>
            <a:r>
              <a:rPr lang="fr-FR" sz="1800" smtClean="0">
                <a:latin typeface="Helvetica" charset="0"/>
                <a:cs typeface="Helvetica" charset="0"/>
              </a:rPr>
              <a:t>4.	Analyse des flux</a:t>
            </a: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6CDA2B27-225E-4CDF-9A64-F9E4E27F41F2}" type="slidenum">
              <a:rPr lang="en-US"/>
              <a:pPr/>
              <a:t>36</a:t>
            </a:fld>
            <a:endParaRPr lang="en-US"/>
          </a:p>
        </p:txBody>
      </p:sp>
      <p:sp>
        <p:nvSpPr>
          <p:cNvPr id="52229" name="Footer Placeholder 4"/>
          <p:cNvSpPr>
            <a:spLocks noGrp="1"/>
          </p:cNvSpPr>
          <p:nvPr>
            <p:ph type="ftr" sz="quarter" idx="11"/>
          </p:nvPr>
        </p:nvSpPr>
        <p:spPr bwMode="auto">
          <a:noFill/>
          <a:ln>
            <a:miter lim="800000"/>
            <a:headEnd/>
            <a:tailEnd/>
          </a:ln>
        </p:spPr>
        <p:txBody>
          <a:bodyPr/>
          <a:lstStyle/>
          <a:p>
            <a:r>
              <a:rPr lang="en-US"/>
              <a:t>B. France-Lanord</a:t>
            </a:r>
          </a:p>
        </p:txBody>
      </p:sp>
      <p:pic>
        <p:nvPicPr>
          <p:cNvPr id="7" name="Espace réservé du contenu 6" descr="Image provisoire.jpg"/>
          <p:cNvPicPr>
            <a:picLocks noGrp="1" noChangeAspect="1"/>
          </p:cNvPicPr>
          <p:nvPr>
            <p:ph idx="1"/>
          </p:nvPr>
        </p:nvPicPr>
        <p:blipFill>
          <a:blip r:embed="rId2"/>
          <a:stretch>
            <a:fillRect/>
          </a:stretch>
        </p:blipFill>
        <p:spPr>
          <a:xfrm>
            <a:off x="827584" y="1503935"/>
            <a:ext cx="7488832" cy="4461120"/>
          </a:xfr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de la structure organisationnelle :</a:t>
            </a:r>
            <a:br>
              <a:rPr lang="fr-FR" sz="2400" smtClean="0">
                <a:latin typeface="Helvetica" charset="0"/>
                <a:cs typeface="Helvetica" charset="0"/>
              </a:rPr>
            </a:br>
            <a:r>
              <a:rPr lang="fr-FR" sz="1800" smtClean="0">
                <a:latin typeface="Helvetica" charset="0"/>
                <a:cs typeface="Helvetica" charset="0"/>
              </a:rPr>
              <a:t>4.	Analyse des flux</a:t>
            </a: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411D0464-4999-4560-A576-F7F0E891F718}" type="slidenum">
              <a:rPr lang="en-US"/>
              <a:pPr/>
              <a:t>37</a:t>
            </a:fld>
            <a:endParaRPr lang="en-US"/>
          </a:p>
        </p:txBody>
      </p:sp>
      <p:sp>
        <p:nvSpPr>
          <p:cNvPr id="53252"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53253" name="Rectangle 21"/>
          <p:cNvSpPr>
            <a:spLocks noChangeArrowheads="1"/>
          </p:cNvSpPr>
          <p:nvPr/>
        </p:nvSpPr>
        <p:spPr bwMode="auto">
          <a:xfrm>
            <a:off x="4419600" y="3124200"/>
            <a:ext cx="4267200" cy="3060700"/>
          </a:xfrm>
          <a:prstGeom prst="rect">
            <a:avLst/>
          </a:prstGeom>
          <a:solidFill>
            <a:schemeClr val="accent1"/>
          </a:solidFill>
          <a:ln w="9525">
            <a:solidFill>
              <a:schemeClr val="tx1"/>
            </a:solidFill>
            <a:miter lim="800000"/>
            <a:headEnd/>
            <a:tailEnd/>
          </a:ln>
        </p:spPr>
        <p:txBody>
          <a:bodyPr wrap="none" anchor="ctr"/>
          <a:lstStyle/>
          <a:p>
            <a:r>
              <a:rPr lang="fr-FR" sz="2000"/>
              <a:t>      </a:t>
            </a:r>
            <a:r>
              <a:rPr lang="fr-FR" u="sng"/>
              <a:t>Dans cet exemple tout simple</a:t>
            </a:r>
            <a:endParaRPr lang="fr-FR">
              <a:solidFill>
                <a:srgbClr val="FF00FF"/>
              </a:solidFill>
            </a:endParaRPr>
          </a:p>
          <a:p>
            <a:r>
              <a:rPr lang="fr-FR"/>
              <a:t> </a:t>
            </a:r>
          </a:p>
          <a:p>
            <a:r>
              <a:rPr lang="fr-FR"/>
              <a:t>1)	le client passe commande</a:t>
            </a:r>
          </a:p>
          <a:p>
            <a:r>
              <a:rPr lang="fr-FR"/>
              <a:t>2)	L ’atelier le livre</a:t>
            </a:r>
          </a:p>
          <a:p>
            <a:r>
              <a:rPr lang="fr-FR"/>
              <a:t>3)	L ’atelier prévient la compta</a:t>
            </a:r>
          </a:p>
          <a:p>
            <a:r>
              <a:rPr lang="fr-FR"/>
              <a:t>4)	La compta facture le client</a:t>
            </a:r>
          </a:p>
          <a:p>
            <a:r>
              <a:rPr lang="fr-FR"/>
              <a:t>5)	Le client paye à la compta</a:t>
            </a:r>
          </a:p>
        </p:txBody>
      </p:sp>
      <p:sp>
        <p:nvSpPr>
          <p:cNvPr id="53254" name="Rectangle 22"/>
          <p:cNvSpPr>
            <a:spLocks noChangeArrowheads="1"/>
          </p:cNvSpPr>
          <p:nvPr/>
        </p:nvSpPr>
        <p:spPr bwMode="auto">
          <a:xfrm>
            <a:off x="285750" y="3124200"/>
            <a:ext cx="3352800" cy="3060700"/>
          </a:xfrm>
          <a:prstGeom prst="rect">
            <a:avLst/>
          </a:prstGeom>
          <a:solidFill>
            <a:schemeClr val="accent1"/>
          </a:solidFill>
          <a:ln w="9525">
            <a:solidFill>
              <a:schemeClr val="tx1"/>
            </a:solidFill>
            <a:miter lim="800000"/>
            <a:headEnd/>
            <a:tailEnd/>
          </a:ln>
        </p:spPr>
        <p:txBody>
          <a:bodyPr wrap="none" anchor="ctr"/>
          <a:lstStyle/>
          <a:p>
            <a:endParaRPr lang="fr-FR"/>
          </a:p>
        </p:txBody>
      </p:sp>
      <p:sp>
        <p:nvSpPr>
          <p:cNvPr id="53255" name="Oval 23"/>
          <p:cNvSpPr>
            <a:spLocks noChangeArrowheads="1"/>
          </p:cNvSpPr>
          <p:nvPr/>
        </p:nvSpPr>
        <p:spPr bwMode="auto">
          <a:xfrm>
            <a:off x="381000" y="3213100"/>
            <a:ext cx="1143000" cy="914400"/>
          </a:xfrm>
          <a:prstGeom prst="ellipse">
            <a:avLst/>
          </a:prstGeom>
          <a:solidFill>
            <a:srgbClr val="00FF00"/>
          </a:solidFill>
          <a:ln w="9525">
            <a:solidFill>
              <a:srgbClr val="00FF00"/>
            </a:solidFill>
            <a:round/>
            <a:headEnd/>
            <a:tailEnd/>
          </a:ln>
        </p:spPr>
        <p:txBody>
          <a:bodyPr wrap="none" anchor="ctr"/>
          <a:lstStyle/>
          <a:p>
            <a:pPr algn="ctr"/>
            <a:r>
              <a:rPr lang="fr-FR" sz="1600"/>
              <a:t>Client</a:t>
            </a:r>
          </a:p>
        </p:txBody>
      </p:sp>
      <p:sp>
        <p:nvSpPr>
          <p:cNvPr id="53256" name="Oval 24"/>
          <p:cNvSpPr>
            <a:spLocks noChangeArrowheads="1"/>
          </p:cNvSpPr>
          <p:nvPr/>
        </p:nvSpPr>
        <p:spPr bwMode="auto">
          <a:xfrm>
            <a:off x="2114550" y="3517900"/>
            <a:ext cx="381000" cy="304800"/>
          </a:xfrm>
          <a:prstGeom prst="ellipse">
            <a:avLst/>
          </a:prstGeom>
          <a:solidFill>
            <a:srgbClr val="00FF00"/>
          </a:solidFill>
          <a:ln w="9525">
            <a:solidFill>
              <a:schemeClr val="tx1"/>
            </a:solidFill>
            <a:round/>
            <a:headEnd/>
            <a:tailEnd/>
          </a:ln>
        </p:spPr>
        <p:txBody>
          <a:bodyPr wrap="none" anchor="ctr"/>
          <a:lstStyle/>
          <a:p>
            <a:pPr algn="ctr"/>
            <a:r>
              <a:rPr lang="fr-FR" sz="1600"/>
              <a:t>1</a:t>
            </a:r>
          </a:p>
        </p:txBody>
      </p:sp>
      <p:sp>
        <p:nvSpPr>
          <p:cNvPr id="53257" name="Line 9"/>
          <p:cNvSpPr>
            <a:spLocks noChangeShapeType="1"/>
          </p:cNvSpPr>
          <p:nvPr/>
        </p:nvSpPr>
        <p:spPr bwMode="auto">
          <a:xfrm>
            <a:off x="1600200" y="3594100"/>
            <a:ext cx="1047750" cy="609600"/>
          </a:xfrm>
          <a:prstGeom prst="line">
            <a:avLst/>
          </a:prstGeom>
          <a:noFill/>
          <a:ln w="9525">
            <a:solidFill>
              <a:schemeClr val="tx1"/>
            </a:solidFill>
            <a:round/>
            <a:headEnd/>
            <a:tailEnd type="triangle" w="med" len="med"/>
          </a:ln>
        </p:spPr>
        <p:txBody>
          <a:bodyPr wrap="none" anchor="ctr"/>
          <a:lstStyle/>
          <a:p>
            <a:endParaRPr lang="fr-FR"/>
          </a:p>
        </p:txBody>
      </p:sp>
      <p:sp>
        <p:nvSpPr>
          <p:cNvPr id="53258" name="Line 11"/>
          <p:cNvSpPr>
            <a:spLocks noChangeShapeType="1"/>
          </p:cNvSpPr>
          <p:nvPr/>
        </p:nvSpPr>
        <p:spPr bwMode="auto">
          <a:xfrm flipH="1" flipV="1">
            <a:off x="1524000" y="3746500"/>
            <a:ext cx="1047750" cy="609600"/>
          </a:xfrm>
          <a:prstGeom prst="line">
            <a:avLst/>
          </a:prstGeom>
          <a:noFill/>
          <a:ln w="9525">
            <a:solidFill>
              <a:srgbClr val="FF0000"/>
            </a:solidFill>
            <a:round/>
            <a:headEnd/>
            <a:tailEnd type="triangle" w="med" len="med"/>
          </a:ln>
        </p:spPr>
        <p:txBody>
          <a:bodyPr wrap="none" anchor="ctr"/>
          <a:lstStyle/>
          <a:p>
            <a:endParaRPr lang="fr-FR"/>
          </a:p>
        </p:txBody>
      </p:sp>
      <p:sp>
        <p:nvSpPr>
          <p:cNvPr id="53259" name="Oval 27"/>
          <p:cNvSpPr>
            <a:spLocks noChangeArrowheads="1"/>
          </p:cNvSpPr>
          <p:nvPr/>
        </p:nvSpPr>
        <p:spPr bwMode="auto">
          <a:xfrm>
            <a:off x="1733550" y="4127500"/>
            <a:ext cx="381000" cy="304800"/>
          </a:xfrm>
          <a:prstGeom prst="ellipse">
            <a:avLst/>
          </a:prstGeom>
          <a:solidFill>
            <a:srgbClr val="FF0000"/>
          </a:solidFill>
          <a:ln w="9525">
            <a:solidFill>
              <a:schemeClr val="tx1"/>
            </a:solidFill>
            <a:round/>
            <a:headEnd/>
            <a:tailEnd/>
          </a:ln>
        </p:spPr>
        <p:txBody>
          <a:bodyPr wrap="none" anchor="ctr"/>
          <a:lstStyle/>
          <a:p>
            <a:pPr algn="ctr"/>
            <a:r>
              <a:rPr lang="fr-FR" sz="1600"/>
              <a:t>2</a:t>
            </a:r>
          </a:p>
        </p:txBody>
      </p:sp>
      <p:sp>
        <p:nvSpPr>
          <p:cNvPr id="53260" name="Oval 28"/>
          <p:cNvSpPr>
            <a:spLocks noChangeArrowheads="1"/>
          </p:cNvSpPr>
          <p:nvPr/>
        </p:nvSpPr>
        <p:spPr bwMode="auto">
          <a:xfrm>
            <a:off x="1504950" y="4584700"/>
            <a:ext cx="381000" cy="304800"/>
          </a:xfrm>
          <a:prstGeom prst="ellipse">
            <a:avLst/>
          </a:prstGeom>
          <a:solidFill>
            <a:srgbClr val="0000FF"/>
          </a:solidFill>
          <a:ln w="9525">
            <a:solidFill>
              <a:schemeClr val="tx1"/>
            </a:solidFill>
            <a:round/>
            <a:headEnd/>
            <a:tailEnd/>
          </a:ln>
        </p:spPr>
        <p:txBody>
          <a:bodyPr wrap="none" anchor="ctr"/>
          <a:lstStyle/>
          <a:p>
            <a:pPr algn="ctr"/>
            <a:r>
              <a:rPr lang="fr-FR" sz="1600"/>
              <a:t>4</a:t>
            </a:r>
          </a:p>
        </p:txBody>
      </p:sp>
      <p:sp>
        <p:nvSpPr>
          <p:cNvPr id="53261" name="Line 15"/>
          <p:cNvSpPr>
            <a:spLocks noChangeShapeType="1"/>
          </p:cNvSpPr>
          <p:nvPr/>
        </p:nvSpPr>
        <p:spPr bwMode="auto">
          <a:xfrm flipH="1" flipV="1">
            <a:off x="1181100" y="4279900"/>
            <a:ext cx="476250" cy="914400"/>
          </a:xfrm>
          <a:prstGeom prst="line">
            <a:avLst/>
          </a:prstGeom>
          <a:noFill/>
          <a:ln w="9525">
            <a:solidFill>
              <a:schemeClr val="tx1"/>
            </a:solidFill>
            <a:round/>
            <a:headEnd/>
            <a:tailEnd type="triangle" w="med" len="med"/>
          </a:ln>
        </p:spPr>
        <p:txBody>
          <a:bodyPr wrap="none" anchor="ctr"/>
          <a:lstStyle/>
          <a:p>
            <a:endParaRPr lang="fr-FR"/>
          </a:p>
        </p:txBody>
      </p:sp>
      <p:sp>
        <p:nvSpPr>
          <p:cNvPr id="53262" name="Line 16"/>
          <p:cNvSpPr>
            <a:spLocks noChangeShapeType="1"/>
          </p:cNvSpPr>
          <p:nvPr/>
        </p:nvSpPr>
        <p:spPr bwMode="auto">
          <a:xfrm flipH="1" flipV="1">
            <a:off x="952500" y="4356100"/>
            <a:ext cx="476250" cy="914400"/>
          </a:xfrm>
          <a:prstGeom prst="line">
            <a:avLst/>
          </a:prstGeom>
          <a:noFill/>
          <a:ln w="9525">
            <a:solidFill>
              <a:srgbClr val="FFCC00"/>
            </a:solidFill>
            <a:round/>
            <a:headEnd type="triangle" w="med" len="med"/>
            <a:tailEnd/>
          </a:ln>
        </p:spPr>
        <p:txBody>
          <a:bodyPr wrap="none" anchor="ctr"/>
          <a:lstStyle/>
          <a:p>
            <a:endParaRPr lang="fr-FR"/>
          </a:p>
        </p:txBody>
      </p:sp>
      <p:sp>
        <p:nvSpPr>
          <p:cNvPr id="53263" name="Oval 31"/>
          <p:cNvSpPr>
            <a:spLocks noChangeArrowheads="1"/>
          </p:cNvSpPr>
          <p:nvPr/>
        </p:nvSpPr>
        <p:spPr bwMode="auto">
          <a:xfrm>
            <a:off x="666750" y="4813300"/>
            <a:ext cx="381000" cy="304800"/>
          </a:xfrm>
          <a:prstGeom prst="ellipse">
            <a:avLst/>
          </a:prstGeom>
          <a:solidFill>
            <a:srgbClr val="00FF00"/>
          </a:solidFill>
          <a:ln w="9525">
            <a:solidFill>
              <a:schemeClr val="tx1"/>
            </a:solidFill>
            <a:round/>
            <a:headEnd/>
            <a:tailEnd/>
          </a:ln>
        </p:spPr>
        <p:txBody>
          <a:bodyPr wrap="none" anchor="ctr"/>
          <a:lstStyle/>
          <a:p>
            <a:pPr algn="ctr"/>
            <a:r>
              <a:rPr lang="fr-FR" sz="1600"/>
              <a:t>5</a:t>
            </a:r>
          </a:p>
        </p:txBody>
      </p:sp>
      <p:sp>
        <p:nvSpPr>
          <p:cNvPr id="53264" name="Oval 32"/>
          <p:cNvSpPr>
            <a:spLocks noChangeArrowheads="1"/>
          </p:cNvSpPr>
          <p:nvPr/>
        </p:nvSpPr>
        <p:spPr bwMode="auto">
          <a:xfrm>
            <a:off x="1200150" y="5270500"/>
            <a:ext cx="1143000" cy="914400"/>
          </a:xfrm>
          <a:prstGeom prst="ellipse">
            <a:avLst/>
          </a:prstGeom>
          <a:solidFill>
            <a:schemeClr val="accent2"/>
          </a:solidFill>
          <a:ln w="9525">
            <a:solidFill>
              <a:schemeClr val="accent2"/>
            </a:solidFill>
            <a:round/>
            <a:headEnd/>
            <a:tailEnd/>
          </a:ln>
        </p:spPr>
        <p:txBody>
          <a:bodyPr wrap="none" anchor="ctr"/>
          <a:lstStyle/>
          <a:p>
            <a:pPr algn="ctr"/>
            <a:r>
              <a:rPr lang="fr-FR" sz="1600"/>
              <a:t>Compta</a:t>
            </a:r>
          </a:p>
        </p:txBody>
      </p:sp>
      <p:sp>
        <p:nvSpPr>
          <p:cNvPr id="53265" name="Oval 33"/>
          <p:cNvSpPr>
            <a:spLocks noChangeArrowheads="1"/>
          </p:cNvSpPr>
          <p:nvPr/>
        </p:nvSpPr>
        <p:spPr bwMode="auto">
          <a:xfrm>
            <a:off x="2038350" y="4889500"/>
            <a:ext cx="381000" cy="304800"/>
          </a:xfrm>
          <a:prstGeom prst="ellipse">
            <a:avLst/>
          </a:prstGeom>
          <a:solidFill>
            <a:srgbClr val="FF0000"/>
          </a:solidFill>
          <a:ln w="9525">
            <a:solidFill>
              <a:schemeClr val="tx1"/>
            </a:solidFill>
            <a:round/>
            <a:headEnd/>
            <a:tailEnd/>
          </a:ln>
        </p:spPr>
        <p:txBody>
          <a:bodyPr wrap="none" anchor="ctr"/>
          <a:lstStyle/>
          <a:p>
            <a:pPr algn="ctr"/>
            <a:r>
              <a:rPr lang="fr-FR" sz="1600"/>
              <a:t>3</a:t>
            </a:r>
          </a:p>
        </p:txBody>
      </p:sp>
      <p:sp>
        <p:nvSpPr>
          <p:cNvPr id="53266" name="Line 13"/>
          <p:cNvSpPr>
            <a:spLocks noChangeShapeType="1"/>
          </p:cNvSpPr>
          <p:nvPr/>
        </p:nvSpPr>
        <p:spPr bwMode="auto">
          <a:xfrm flipH="1">
            <a:off x="2266950" y="5041900"/>
            <a:ext cx="381000" cy="381000"/>
          </a:xfrm>
          <a:prstGeom prst="line">
            <a:avLst/>
          </a:prstGeom>
          <a:noFill/>
          <a:ln w="9525">
            <a:solidFill>
              <a:schemeClr val="tx1"/>
            </a:solidFill>
            <a:round/>
            <a:headEnd/>
            <a:tailEnd type="triangle" w="med" len="med"/>
          </a:ln>
        </p:spPr>
        <p:txBody>
          <a:bodyPr wrap="none" anchor="ctr"/>
          <a:lstStyle/>
          <a:p>
            <a:endParaRPr lang="fr-FR"/>
          </a:p>
        </p:txBody>
      </p:sp>
      <p:sp>
        <p:nvSpPr>
          <p:cNvPr id="53267" name="Oval 35"/>
          <p:cNvSpPr>
            <a:spLocks noChangeArrowheads="1"/>
          </p:cNvSpPr>
          <p:nvPr/>
        </p:nvSpPr>
        <p:spPr bwMode="auto">
          <a:xfrm>
            <a:off x="2343150" y="4127500"/>
            <a:ext cx="1143000" cy="914400"/>
          </a:xfrm>
          <a:prstGeom prst="ellipse">
            <a:avLst/>
          </a:prstGeom>
          <a:solidFill>
            <a:srgbClr val="FF0000"/>
          </a:solidFill>
          <a:ln w="9525">
            <a:solidFill>
              <a:srgbClr val="FF0000"/>
            </a:solidFill>
            <a:round/>
            <a:headEnd/>
            <a:tailEnd/>
          </a:ln>
        </p:spPr>
        <p:txBody>
          <a:bodyPr wrap="none" anchor="ctr"/>
          <a:lstStyle/>
          <a:p>
            <a:pPr algn="ctr"/>
            <a:r>
              <a:rPr lang="fr-FR" sz="1600"/>
              <a:t>Atelier</a:t>
            </a:r>
          </a:p>
        </p:txBody>
      </p:sp>
      <p:sp>
        <p:nvSpPr>
          <p:cNvPr id="53268" name="TextBox 36"/>
          <p:cNvSpPr txBox="1">
            <a:spLocks noChangeArrowheads="1"/>
          </p:cNvSpPr>
          <p:nvPr/>
        </p:nvSpPr>
        <p:spPr bwMode="auto">
          <a:xfrm>
            <a:off x="666750" y="1235075"/>
            <a:ext cx="7019925" cy="1508125"/>
          </a:xfrm>
          <a:prstGeom prst="rect">
            <a:avLst/>
          </a:prstGeom>
          <a:noFill/>
          <a:ln w="9525">
            <a:noFill/>
            <a:miter lim="800000"/>
            <a:headEnd/>
            <a:tailEnd/>
          </a:ln>
        </p:spPr>
        <p:txBody>
          <a:bodyPr wrap="none">
            <a:spAutoFit/>
          </a:bodyPr>
          <a:lstStyle/>
          <a:p>
            <a:r>
              <a:rPr lang="en-US" sz="1600">
                <a:solidFill>
                  <a:srgbClr val="FF0000"/>
                </a:solidFill>
              </a:rPr>
              <a:t>Plus simplement, on pourra schématiser les flux entre acteurs </a:t>
            </a:r>
            <a:r>
              <a:rPr lang="en-US" sz="1600"/>
              <a:t>:</a:t>
            </a:r>
          </a:p>
          <a:p>
            <a:pPr lvl="1">
              <a:buFont typeface="Arial" pitchFamily="34" charset="0"/>
              <a:buChar char="•"/>
            </a:pPr>
            <a:endParaRPr lang="en-US" sz="1600"/>
          </a:p>
          <a:p>
            <a:pPr lvl="1">
              <a:buFont typeface="Arial" pitchFamily="34" charset="0"/>
              <a:buChar char="•"/>
            </a:pPr>
            <a:r>
              <a:rPr lang="fr-FR" sz="1200"/>
              <a:t>    on liste les services, que l ’on représente symboliquement par des ronds ;</a:t>
            </a:r>
          </a:p>
          <a:p>
            <a:pPr lvl="1"/>
            <a:endParaRPr lang="fr-FR" sz="1200"/>
          </a:p>
          <a:p>
            <a:pPr lvl="1">
              <a:buFont typeface="Arial" pitchFamily="34" charset="0"/>
              <a:buChar char="•"/>
            </a:pPr>
            <a:r>
              <a:rPr lang="fr-FR" sz="1200"/>
              <a:t>    on liste les flux d ’informations, de matières et de monnaie qui s ’échangent entre services;</a:t>
            </a:r>
          </a:p>
          <a:p>
            <a:pPr lvl="1">
              <a:buFont typeface="Arial" pitchFamily="34" charset="0"/>
              <a:buChar char="•"/>
            </a:pPr>
            <a:endParaRPr lang="fr-FR" sz="1200"/>
          </a:p>
          <a:p>
            <a:pPr lvl="1">
              <a:buFont typeface="Arial" pitchFamily="34" charset="0"/>
              <a:buChar char="•"/>
            </a:pPr>
            <a:r>
              <a:rPr lang="fr-FR" sz="1200"/>
              <a:t>    on numérote ces flux pour comprendre la cinématique du système.</a:t>
            </a:r>
            <a:endParaRPr lang="en-US" sz="14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de la structure organisationnelle </a:t>
            </a:r>
            <a:br>
              <a:rPr lang="fr-FR" sz="2400" smtClean="0">
                <a:latin typeface="Helvetica" charset="0"/>
                <a:cs typeface="Helvetica" charset="0"/>
              </a:rPr>
            </a:br>
            <a:r>
              <a:rPr lang="fr-FR" sz="1800" smtClean="0">
                <a:latin typeface="Helvetica" charset="0"/>
                <a:cs typeface="Helvetica" charset="0"/>
              </a:rPr>
              <a:t>5.	Analyse des postes de travail</a:t>
            </a: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033FF948-FB9D-4FEE-9D9D-E02E23991576}" type="slidenum">
              <a:rPr lang="en-US"/>
              <a:pPr/>
              <a:t>38</a:t>
            </a:fld>
            <a:endParaRPr lang="en-US"/>
          </a:p>
        </p:txBody>
      </p:sp>
      <p:sp>
        <p:nvSpPr>
          <p:cNvPr id="54276"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54277" name="Content Placeholder 6"/>
          <p:cNvSpPr>
            <a:spLocks noGrp="1"/>
          </p:cNvSpPr>
          <p:nvPr>
            <p:ph idx="1"/>
          </p:nvPr>
        </p:nvSpPr>
        <p:spPr>
          <a:xfrm>
            <a:off x="457200" y="1295400"/>
            <a:ext cx="8229600" cy="4830763"/>
          </a:xfrm>
        </p:spPr>
        <p:txBody>
          <a:bodyPr/>
          <a:lstStyle/>
          <a:p>
            <a:pPr>
              <a:lnSpc>
                <a:spcPct val="90000"/>
              </a:lnSpc>
              <a:buFont typeface="Arial" pitchFamily="34" charset="0"/>
              <a:buNone/>
            </a:pPr>
            <a:r>
              <a:rPr lang="fr-FR" sz="1600" smtClean="0">
                <a:solidFill>
                  <a:srgbClr val="FF0000"/>
                </a:solidFill>
                <a:latin typeface="Helvetica" charset="0"/>
                <a:cs typeface="Helvetica" charset="0"/>
              </a:rPr>
              <a:t>Check-list des informations à collecter sur un poste</a:t>
            </a:r>
          </a:p>
          <a:p>
            <a:pPr>
              <a:lnSpc>
                <a:spcPct val="90000"/>
              </a:lnSpc>
              <a:spcAft>
                <a:spcPts val="1200"/>
              </a:spcAft>
            </a:pPr>
            <a:endParaRPr lang="fr-FR" sz="1400" smtClean="0">
              <a:latin typeface="Helvetica" charset="0"/>
              <a:cs typeface="Helvetica" charset="0"/>
            </a:endParaRPr>
          </a:p>
          <a:p>
            <a:pPr lvl="1">
              <a:lnSpc>
                <a:spcPct val="70000"/>
              </a:lnSpc>
              <a:spcAft>
                <a:spcPts val="1800"/>
              </a:spcAft>
              <a:buFontTx/>
              <a:buChar char="•"/>
            </a:pPr>
            <a:r>
              <a:rPr lang="fr-FR" sz="1400" smtClean="0">
                <a:latin typeface="Helvetica" charset="0"/>
                <a:cs typeface="Helvetica" charset="0"/>
              </a:rPr>
              <a:t>  Lister les objectifs associés au poste  </a:t>
            </a:r>
          </a:p>
          <a:p>
            <a:pPr lvl="1">
              <a:lnSpc>
                <a:spcPct val="70000"/>
              </a:lnSpc>
              <a:buFontTx/>
              <a:buChar char="•"/>
            </a:pPr>
            <a:r>
              <a:rPr lang="fr-FR" sz="1400" smtClean="0">
                <a:latin typeface="Helvetica" charset="0"/>
                <a:cs typeface="Helvetica" charset="0"/>
              </a:rPr>
              <a:t>  Lister les éléments entrant et sortant du poste (information, objets)</a:t>
            </a:r>
          </a:p>
          <a:p>
            <a:pPr lvl="1">
              <a:lnSpc>
                <a:spcPct val="70000"/>
              </a:lnSpc>
              <a:buFontTx/>
              <a:buChar char="•"/>
            </a:pPr>
            <a:endParaRPr lang="fr-FR" sz="1400" smtClean="0">
              <a:latin typeface="Helvetica" charset="0"/>
              <a:cs typeface="Helvetica" charset="0"/>
            </a:endParaRPr>
          </a:p>
          <a:p>
            <a:pPr lvl="1">
              <a:lnSpc>
                <a:spcPct val="70000"/>
              </a:lnSpc>
              <a:buFontTx/>
              <a:buChar char="•"/>
            </a:pPr>
            <a:r>
              <a:rPr lang="fr-FR" sz="1400" smtClean="0">
                <a:latin typeface="Helvetica" charset="0"/>
                <a:cs typeface="Helvetica" charset="0"/>
              </a:rPr>
              <a:t>  Faire la liste des tâches, les décliner en fonction des objectifs du poste</a:t>
            </a:r>
          </a:p>
          <a:p>
            <a:pPr lvl="1">
              <a:lnSpc>
                <a:spcPct val="70000"/>
              </a:lnSpc>
              <a:buFontTx/>
              <a:buChar char="•"/>
            </a:pPr>
            <a:endParaRPr lang="fr-FR" sz="1400" smtClean="0">
              <a:latin typeface="Helvetica" charset="0"/>
              <a:cs typeface="Helvetica" charset="0"/>
            </a:endParaRPr>
          </a:p>
          <a:p>
            <a:pPr lvl="1">
              <a:lnSpc>
                <a:spcPct val="70000"/>
              </a:lnSpc>
              <a:buFontTx/>
              <a:buChar char="•"/>
            </a:pPr>
            <a:r>
              <a:rPr lang="fr-FR" sz="1400" smtClean="0">
                <a:latin typeface="Helvetica" charset="0"/>
                <a:cs typeface="Helvetica" charset="0"/>
              </a:rPr>
              <a:t>  Mesurer les temps et fréquences</a:t>
            </a:r>
          </a:p>
          <a:p>
            <a:pPr lvl="1">
              <a:lnSpc>
                <a:spcPct val="70000"/>
              </a:lnSpc>
              <a:buFontTx/>
              <a:buChar char="•"/>
            </a:pPr>
            <a:endParaRPr lang="fr-FR" sz="1400" smtClean="0">
              <a:latin typeface="Helvetica" charset="0"/>
              <a:cs typeface="Helvetica" charset="0"/>
            </a:endParaRPr>
          </a:p>
          <a:p>
            <a:pPr lvl="1">
              <a:lnSpc>
                <a:spcPct val="70000"/>
              </a:lnSpc>
              <a:buFontTx/>
              <a:buChar char="•"/>
            </a:pPr>
            <a:r>
              <a:rPr lang="fr-FR" sz="1400" smtClean="0">
                <a:latin typeface="Helvetica" charset="0"/>
                <a:cs typeface="Helvetica" charset="0"/>
              </a:rPr>
              <a:t>  Lister les fonctions externes au poste (ne faisant pas partie des objectifs principaux) </a:t>
            </a:r>
          </a:p>
          <a:p>
            <a:pPr lvl="1">
              <a:lnSpc>
                <a:spcPct val="70000"/>
              </a:lnSpc>
              <a:buFont typeface="Arial" pitchFamily="34" charset="0"/>
              <a:buNone/>
            </a:pPr>
            <a:r>
              <a:rPr lang="fr-FR" sz="1400" smtClean="0">
                <a:latin typeface="Helvetica" charset="0"/>
                <a:cs typeface="Helvetica" charset="0"/>
              </a:rPr>
              <a:t>	  et évaluer le % de temps consacré à ces tâches</a:t>
            </a:r>
          </a:p>
          <a:p>
            <a:pPr lvl="1">
              <a:lnSpc>
                <a:spcPct val="70000"/>
              </a:lnSpc>
              <a:buFontTx/>
              <a:buChar char="•"/>
            </a:pPr>
            <a:endParaRPr lang="fr-FR" sz="1400" smtClean="0">
              <a:latin typeface="Helvetica" charset="0"/>
              <a:cs typeface="Helvetica" charset="0"/>
            </a:endParaRPr>
          </a:p>
          <a:p>
            <a:pPr lvl="1">
              <a:lnSpc>
                <a:spcPct val="70000"/>
              </a:lnSpc>
              <a:buFontTx/>
              <a:buChar char="•"/>
            </a:pPr>
            <a:r>
              <a:rPr lang="fr-FR" sz="1400" smtClean="0">
                <a:latin typeface="Helvetica" charset="0"/>
                <a:cs typeface="Helvetica" charset="0"/>
              </a:rPr>
              <a:t>  Lister et critiquer les moyens mis à disposition</a:t>
            </a:r>
          </a:p>
          <a:p>
            <a:pPr lvl="1">
              <a:lnSpc>
                <a:spcPct val="70000"/>
              </a:lnSpc>
              <a:buFontTx/>
              <a:buChar char="•"/>
            </a:pPr>
            <a:endParaRPr lang="fr-FR" sz="1400" smtClean="0">
              <a:latin typeface="Helvetica" charset="0"/>
              <a:cs typeface="Helvetica" charset="0"/>
            </a:endParaRPr>
          </a:p>
          <a:p>
            <a:pPr lvl="1">
              <a:lnSpc>
                <a:spcPct val="70000"/>
              </a:lnSpc>
              <a:spcAft>
                <a:spcPts val="1800"/>
              </a:spcAft>
              <a:buFontTx/>
              <a:buChar char="•"/>
            </a:pPr>
            <a:r>
              <a:rPr lang="fr-FR" sz="1400" smtClean="0">
                <a:latin typeface="Helvetica" charset="0"/>
                <a:cs typeface="Helvetica" charset="0"/>
              </a:rPr>
              <a:t>  Lister et critiquer les informations disponibles</a:t>
            </a:r>
          </a:p>
          <a:p>
            <a:pPr lvl="1">
              <a:lnSpc>
                <a:spcPct val="70000"/>
              </a:lnSpc>
              <a:buFontTx/>
              <a:buChar char="•"/>
            </a:pPr>
            <a:r>
              <a:rPr lang="fr-FR" sz="1400" smtClean="0">
                <a:latin typeface="Helvetica" charset="0"/>
                <a:cs typeface="Helvetica" charset="0"/>
              </a:rPr>
              <a:t>  Lister les principales décisions</a:t>
            </a:r>
          </a:p>
          <a:p>
            <a:pPr lvl="1">
              <a:lnSpc>
                <a:spcPct val="70000"/>
              </a:lnSpc>
            </a:pPr>
            <a:endParaRPr lang="fr-FR" sz="1400" smtClean="0">
              <a:latin typeface="Helvetica" charset="0"/>
              <a:cs typeface="Helvetica" charset="0"/>
            </a:endParaRPr>
          </a:p>
          <a:p>
            <a:pPr>
              <a:lnSpc>
                <a:spcPct val="70000"/>
              </a:lnSpc>
              <a:buFontTx/>
              <a:buChar char="•"/>
            </a:pPr>
            <a:endParaRPr lang="fr-FR" sz="1400" smtClean="0">
              <a:latin typeface="Helvetica" charset="0"/>
              <a:cs typeface="Helvetica" charset="0"/>
            </a:endParaRPr>
          </a:p>
          <a:p>
            <a:pPr>
              <a:lnSpc>
                <a:spcPct val="70000"/>
              </a:lnSpc>
              <a:buFontTx/>
              <a:buChar char="•"/>
            </a:pPr>
            <a:r>
              <a:rPr lang="fr-FR" sz="1400" smtClean="0">
                <a:latin typeface="Helvetica" charset="0"/>
                <a:cs typeface="Helvetica" charset="0"/>
              </a:rPr>
              <a:t>  </a:t>
            </a:r>
            <a:r>
              <a:rPr lang="fr-FR" sz="1400" i="1" smtClean="0">
                <a:latin typeface="Helvetica" charset="0"/>
                <a:cs typeface="Helvetica" charset="0"/>
              </a:rPr>
              <a:t>Cela donne une base qui permettra d’approfondir tous les aspec</a:t>
            </a:r>
            <a:r>
              <a:rPr lang="fr-FR" sz="1400" i="1" smtClean="0">
                <a:latin typeface="Helvetica" charset="0"/>
              </a:rPr>
              <a:t>ts du poste</a:t>
            </a:r>
            <a:r>
              <a:rPr lang="fr-FR" sz="1400" i="1" smtClean="0">
                <a:latin typeface="Times" charset="0"/>
              </a:rPr>
              <a:t>  </a:t>
            </a:r>
          </a:p>
          <a:p>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274638"/>
            <a:ext cx="8229600" cy="792162"/>
          </a:xfrm>
        </p:spPr>
        <p:txBody>
          <a:bodyPr/>
          <a:lstStyle/>
          <a:p>
            <a:pPr eaLnBrk="1" hangingPunct="1">
              <a:spcAft>
                <a:spcPts val="3000"/>
              </a:spcAft>
            </a:pPr>
            <a:r>
              <a:rPr lang="fr-FR" sz="2400" smtClean="0">
                <a:latin typeface="Helvetica" charset="0"/>
                <a:cs typeface="Helvetica" charset="0"/>
              </a:rPr>
              <a:t>Analyse de la structure organisationnelle </a:t>
            </a:r>
            <a:br>
              <a:rPr lang="fr-FR" sz="2400" smtClean="0">
                <a:latin typeface="Helvetica" charset="0"/>
                <a:cs typeface="Helvetica" charset="0"/>
              </a:rPr>
            </a:br>
            <a:r>
              <a:rPr lang="fr-FR" sz="1800" smtClean="0">
                <a:latin typeface="Helvetica" charset="0"/>
                <a:cs typeface="Helvetica" charset="0"/>
              </a:rPr>
              <a:t>5.	Analyse des postes de travail</a:t>
            </a: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75D9DC98-02A1-44BA-9EB1-E57A7004FFE6}" type="slidenum">
              <a:rPr lang="en-US"/>
              <a:pPr/>
              <a:t>39</a:t>
            </a:fld>
            <a:endParaRPr lang="en-US"/>
          </a:p>
        </p:txBody>
      </p:sp>
      <p:sp>
        <p:nvSpPr>
          <p:cNvPr id="55300"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55301" name="Content Placeholder 6"/>
          <p:cNvSpPr>
            <a:spLocks noGrp="1"/>
          </p:cNvSpPr>
          <p:nvPr>
            <p:ph idx="1"/>
          </p:nvPr>
        </p:nvSpPr>
        <p:spPr>
          <a:xfrm>
            <a:off x="457200" y="1235075"/>
            <a:ext cx="8229600" cy="5486400"/>
          </a:xfrm>
        </p:spPr>
        <p:txBody>
          <a:bodyPr/>
          <a:lstStyle/>
          <a:p>
            <a:pPr>
              <a:lnSpc>
                <a:spcPct val="90000"/>
              </a:lnSpc>
              <a:spcAft>
                <a:spcPts val="1200"/>
              </a:spcAft>
              <a:buFont typeface="Arial" pitchFamily="34" charset="0"/>
              <a:buNone/>
            </a:pPr>
            <a:r>
              <a:rPr lang="fr-FR" sz="1600" smtClean="0">
                <a:latin typeface="Helvetica" charset="0"/>
              </a:rPr>
              <a:t> </a:t>
            </a:r>
            <a:r>
              <a:rPr lang="fr-FR" sz="1600" smtClean="0">
                <a:solidFill>
                  <a:srgbClr val="FF0000"/>
                </a:solidFill>
                <a:latin typeface="Helvetica" charset="0"/>
              </a:rPr>
              <a:t>A partir de la fiche de poste et d’ entretiens permettant de préciser les tâches, décisions et responsabilités réelles, on évalue :</a:t>
            </a:r>
            <a:r>
              <a:rPr lang="fr-FR" sz="1600" smtClean="0">
                <a:latin typeface="Helvetica" charset="0"/>
              </a:rPr>
              <a:t> </a:t>
            </a:r>
            <a:endParaRPr lang="fr-FR" sz="1400" smtClean="0">
              <a:latin typeface="Helvetica" charset="0"/>
            </a:endParaRPr>
          </a:p>
          <a:p>
            <a:pPr lvl="1">
              <a:lnSpc>
                <a:spcPct val="70000"/>
              </a:lnSpc>
              <a:buFontTx/>
              <a:buChar char="•"/>
            </a:pPr>
            <a:r>
              <a:rPr lang="fr-FR" sz="1200" smtClean="0">
                <a:latin typeface="Helvetica" charset="0"/>
              </a:rPr>
              <a:t>  L’existence, la pertinence et la compréhension des </a:t>
            </a:r>
            <a:r>
              <a:rPr lang="fr-FR" sz="1200" b="1" smtClean="0">
                <a:latin typeface="Helvetica" charset="0"/>
              </a:rPr>
              <a:t>Objectifs</a:t>
            </a:r>
          </a:p>
          <a:p>
            <a:pPr lvl="1">
              <a:lnSpc>
                <a:spcPct val="70000"/>
              </a:lnSpc>
              <a:buFont typeface="Arial" pitchFamily="34" charset="0"/>
              <a:buNone/>
            </a:pPr>
            <a:r>
              <a:rPr lang="fr-FR" sz="1200" b="1" smtClean="0">
                <a:latin typeface="Helvetica" charset="0"/>
              </a:rPr>
              <a:t>  </a:t>
            </a:r>
          </a:p>
          <a:p>
            <a:pPr lvl="1">
              <a:lnSpc>
                <a:spcPct val="70000"/>
              </a:lnSpc>
              <a:buFontTx/>
              <a:buChar char="•"/>
            </a:pPr>
            <a:r>
              <a:rPr lang="fr-FR" sz="1200" smtClean="0">
                <a:latin typeface="Helvetica" charset="0"/>
              </a:rPr>
              <a:t>  Le degré de </a:t>
            </a:r>
            <a:r>
              <a:rPr lang="fr-FR" sz="1200" b="1" smtClean="0">
                <a:latin typeface="Helvetica" charset="0"/>
              </a:rPr>
              <a:t>Spécialisation/Polyvalence</a:t>
            </a:r>
          </a:p>
          <a:p>
            <a:pPr lvl="1">
              <a:lnSpc>
                <a:spcPct val="70000"/>
              </a:lnSpc>
              <a:buFontTx/>
              <a:buChar char="•"/>
            </a:pPr>
            <a:endParaRPr lang="fr-FR" sz="1200" smtClean="0">
              <a:latin typeface="Helvetica" charset="0"/>
            </a:endParaRPr>
          </a:p>
          <a:p>
            <a:pPr lvl="1">
              <a:lnSpc>
                <a:spcPct val="70000"/>
              </a:lnSpc>
              <a:buFontTx/>
              <a:buChar char="•"/>
            </a:pPr>
            <a:r>
              <a:rPr lang="fr-FR" sz="1200" smtClean="0">
                <a:latin typeface="Helvetica" charset="0"/>
              </a:rPr>
              <a:t>  Le degré d’</a:t>
            </a:r>
            <a:r>
              <a:rPr lang="fr-FR" sz="1200" b="1" smtClean="0">
                <a:latin typeface="Helvetica" charset="0"/>
              </a:rPr>
              <a:t>Automatisation</a:t>
            </a:r>
            <a:r>
              <a:rPr lang="fr-FR" sz="1200" smtClean="0">
                <a:latin typeface="Helvetica" charset="0"/>
              </a:rPr>
              <a:t> et l’</a:t>
            </a:r>
            <a:r>
              <a:rPr lang="fr-FR" sz="1200" b="1" smtClean="0">
                <a:latin typeface="Helvetica" charset="0"/>
              </a:rPr>
              <a:t>Aide</a:t>
            </a:r>
            <a:r>
              <a:rPr lang="fr-FR" sz="1200" smtClean="0">
                <a:latin typeface="Helvetica" charset="0"/>
              </a:rPr>
              <a:t> apportée par les outils informatiques</a:t>
            </a:r>
          </a:p>
          <a:p>
            <a:pPr lvl="1">
              <a:lnSpc>
                <a:spcPct val="70000"/>
              </a:lnSpc>
              <a:buFontTx/>
              <a:buChar char="•"/>
            </a:pPr>
            <a:endParaRPr lang="fr-FR" sz="1200" smtClean="0">
              <a:latin typeface="Helvetica" charset="0"/>
            </a:endParaRPr>
          </a:p>
          <a:p>
            <a:pPr lvl="1">
              <a:lnSpc>
                <a:spcPct val="70000"/>
              </a:lnSpc>
              <a:buFontTx/>
              <a:buChar char="•"/>
            </a:pPr>
            <a:r>
              <a:rPr lang="fr-FR" sz="1200" smtClean="0">
                <a:latin typeface="Helvetica" charset="0"/>
              </a:rPr>
              <a:t>  L’</a:t>
            </a:r>
            <a:r>
              <a:rPr lang="fr-FR" sz="1200" b="1" smtClean="0">
                <a:latin typeface="Helvetica" charset="0"/>
              </a:rPr>
              <a:t>Ergonomie</a:t>
            </a:r>
            <a:r>
              <a:rPr lang="fr-FR" sz="1200" smtClean="0">
                <a:latin typeface="Helvetica" charset="0"/>
              </a:rPr>
              <a:t> du poste</a:t>
            </a:r>
          </a:p>
          <a:p>
            <a:pPr lvl="1">
              <a:lnSpc>
                <a:spcPct val="70000"/>
              </a:lnSpc>
              <a:buFontTx/>
              <a:buChar char="•"/>
            </a:pPr>
            <a:endParaRPr lang="fr-FR" sz="1200" smtClean="0">
              <a:latin typeface="Helvetica" charset="0"/>
            </a:endParaRPr>
          </a:p>
          <a:p>
            <a:pPr lvl="1">
              <a:lnSpc>
                <a:spcPct val="70000"/>
              </a:lnSpc>
              <a:buFontTx/>
              <a:buChar char="•"/>
            </a:pPr>
            <a:r>
              <a:rPr lang="fr-FR" sz="1200" smtClean="0">
                <a:latin typeface="Helvetica" charset="0"/>
              </a:rPr>
              <a:t>  Les </a:t>
            </a:r>
            <a:r>
              <a:rPr lang="fr-FR" sz="1200" b="1" smtClean="0">
                <a:latin typeface="Helvetica" charset="0"/>
              </a:rPr>
              <a:t>Indicateurs </a:t>
            </a:r>
            <a:r>
              <a:rPr lang="fr-FR" sz="1200" smtClean="0">
                <a:latin typeface="Helvetica" charset="0"/>
              </a:rPr>
              <a:t>liés au poste</a:t>
            </a:r>
            <a:endParaRPr lang="fr-FR" sz="1200" b="1" smtClean="0">
              <a:latin typeface="Helvetica" charset="0"/>
            </a:endParaRPr>
          </a:p>
          <a:p>
            <a:pPr lvl="1">
              <a:lnSpc>
                <a:spcPct val="70000"/>
              </a:lnSpc>
              <a:buFontTx/>
              <a:buChar char="•"/>
            </a:pPr>
            <a:endParaRPr lang="fr-FR" sz="1200" smtClean="0">
              <a:latin typeface="Helvetica" charset="0"/>
            </a:endParaRPr>
          </a:p>
          <a:p>
            <a:pPr lvl="1">
              <a:lnSpc>
                <a:spcPct val="70000"/>
              </a:lnSpc>
              <a:buFontTx/>
              <a:buChar char="•"/>
            </a:pPr>
            <a:r>
              <a:rPr lang="fr-FR" sz="1200" smtClean="0">
                <a:latin typeface="Helvetica" charset="0"/>
              </a:rPr>
              <a:t>  Les sources  et les moyens de </a:t>
            </a:r>
            <a:r>
              <a:rPr lang="fr-FR" sz="1200" b="1" smtClean="0">
                <a:latin typeface="Helvetica" charset="0"/>
              </a:rPr>
              <a:t>Mémorisation</a:t>
            </a:r>
            <a:r>
              <a:rPr lang="fr-FR" sz="1200" smtClean="0">
                <a:latin typeface="Helvetica" charset="0"/>
              </a:rPr>
              <a:t> et d’</a:t>
            </a:r>
            <a:r>
              <a:rPr lang="fr-FR" sz="1200" b="1" smtClean="0">
                <a:latin typeface="Helvetica" charset="0"/>
              </a:rPr>
              <a:t>Accès</a:t>
            </a:r>
            <a:r>
              <a:rPr lang="fr-FR" sz="1200" smtClean="0">
                <a:latin typeface="Helvetica" charset="0"/>
              </a:rPr>
              <a:t> à l’information</a:t>
            </a:r>
          </a:p>
          <a:p>
            <a:pPr lvl="1">
              <a:lnSpc>
                <a:spcPct val="70000"/>
              </a:lnSpc>
              <a:buFontTx/>
              <a:buChar char="•"/>
            </a:pPr>
            <a:endParaRPr lang="fr-FR" sz="1200" smtClean="0">
              <a:latin typeface="Helvetica" charset="0"/>
            </a:endParaRPr>
          </a:p>
          <a:p>
            <a:pPr lvl="1">
              <a:lnSpc>
                <a:spcPct val="70000"/>
              </a:lnSpc>
              <a:buFontTx/>
              <a:buChar char="•"/>
            </a:pPr>
            <a:r>
              <a:rPr lang="fr-FR" sz="1200" smtClean="0">
                <a:latin typeface="Helvetica" charset="0"/>
              </a:rPr>
              <a:t>  Les moyens de </a:t>
            </a:r>
            <a:r>
              <a:rPr lang="fr-FR" sz="1200" b="1" smtClean="0">
                <a:latin typeface="Helvetica" charset="0"/>
              </a:rPr>
              <a:t>Formation</a:t>
            </a:r>
          </a:p>
          <a:p>
            <a:pPr lvl="1">
              <a:lnSpc>
                <a:spcPct val="70000"/>
              </a:lnSpc>
              <a:buFontTx/>
              <a:buChar char="•"/>
            </a:pPr>
            <a:endParaRPr lang="fr-FR" sz="1200" smtClean="0">
              <a:latin typeface="Helvetica" charset="0"/>
            </a:endParaRPr>
          </a:p>
          <a:p>
            <a:pPr lvl="1">
              <a:lnSpc>
                <a:spcPct val="70000"/>
              </a:lnSpc>
              <a:spcAft>
                <a:spcPts val="1200"/>
              </a:spcAft>
              <a:buFontTx/>
              <a:buChar char="•"/>
            </a:pPr>
            <a:r>
              <a:rPr lang="fr-FR" sz="1200" smtClean="0">
                <a:latin typeface="Helvetica" charset="0"/>
              </a:rPr>
              <a:t>  Le niveau d’</a:t>
            </a:r>
            <a:r>
              <a:rPr lang="fr-FR" sz="1200" b="1" smtClean="0">
                <a:latin typeface="Helvetica" charset="0"/>
              </a:rPr>
              <a:t>Autonomie</a:t>
            </a:r>
            <a:r>
              <a:rPr lang="fr-FR" sz="1200" smtClean="0">
                <a:latin typeface="Helvetica" charset="0"/>
              </a:rPr>
              <a:t> et de </a:t>
            </a:r>
            <a:r>
              <a:rPr lang="fr-FR" sz="1200" b="1" smtClean="0">
                <a:latin typeface="Helvetica" charset="0"/>
              </a:rPr>
              <a:t>Responsabilité</a:t>
            </a:r>
            <a:endParaRPr lang="fr-FR" sz="1200" smtClean="0">
              <a:latin typeface="Helvetica" charset="0"/>
            </a:endParaRPr>
          </a:p>
          <a:p>
            <a:pPr lvl="1">
              <a:lnSpc>
                <a:spcPct val="70000"/>
              </a:lnSpc>
              <a:buFontTx/>
              <a:buChar char="•"/>
            </a:pPr>
            <a:r>
              <a:rPr lang="fr-FR" sz="1200" smtClean="0">
                <a:latin typeface="Helvetica" charset="0"/>
              </a:rPr>
              <a:t>  Le niveau de formation et de </a:t>
            </a:r>
            <a:r>
              <a:rPr lang="fr-FR" sz="1200" b="1" smtClean="0">
                <a:latin typeface="Helvetica" charset="0"/>
              </a:rPr>
              <a:t>Compétence </a:t>
            </a:r>
            <a:r>
              <a:rPr lang="fr-FR" sz="1200" smtClean="0">
                <a:latin typeface="Helvetica" charset="0"/>
              </a:rPr>
              <a:t>requis</a:t>
            </a:r>
          </a:p>
          <a:p>
            <a:pPr lvl="1">
              <a:lnSpc>
                <a:spcPct val="70000"/>
              </a:lnSpc>
              <a:buFontTx/>
              <a:buChar char="•"/>
            </a:pPr>
            <a:endParaRPr lang="fr-FR" sz="1200" smtClean="0">
              <a:latin typeface="Helvetica" charset="0"/>
            </a:endParaRPr>
          </a:p>
          <a:p>
            <a:pPr lvl="1">
              <a:lnSpc>
                <a:spcPct val="70000"/>
              </a:lnSpc>
              <a:buFontTx/>
              <a:buChar char="•"/>
            </a:pPr>
            <a:r>
              <a:rPr lang="fr-FR" sz="1200" smtClean="0">
                <a:latin typeface="Helvetica" charset="0"/>
              </a:rPr>
              <a:t>  Le mode et le niveau de </a:t>
            </a:r>
            <a:r>
              <a:rPr lang="fr-FR" sz="1200" b="1" smtClean="0">
                <a:latin typeface="Helvetica" charset="0"/>
              </a:rPr>
              <a:t>Rémunération</a:t>
            </a:r>
          </a:p>
          <a:p>
            <a:pPr lvl="1">
              <a:lnSpc>
                <a:spcPct val="70000"/>
              </a:lnSpc>
              <a:buFontTx/>
              <a:buChar char="•"/>
            </a:pPr>
            <a:endParaRPr lang="fr-FR" sz="1200" smtClean="0">
              <a:latin typeface="Helvetica" charset="0"/>
            </a:endParaRPr>
          </a:p>
          <a:p>
            <a:pPr lvl="1">
              <a:lnSpc>
                <a:spcPct val="70000"/>
              </a:lnSpc>
              <a:buFontTx/>
              <a:buChar char="•"/>
            </a:pPr>
            <a:r>
              <a:rPr lang="fr-FR" sz="1200" smtClean="0">
                <a:latin typeface="Helvetica" charset="0"/>
              </a:rPr>
              <a:t>  Les </a:t>
            </a:r>
            <a:r>
              <a:rPr lang="fr-FR" sz="1200" b="1" smtClean="0">
                <a:latin typeface="Helvetica" charset="0"/>
              </a:rPr>
              <a:t>Liaisons</a:t>
            </a:r>
            <a:r>
              <a:rPr lang="fr-FR" sz="1200" smtClean="0">
                <a:latin typeface="Helvetica" charset="0"/>
              </a:rPr>
              <a:t> avec d’autres postes</a:t>
            </a:r>
          </a:p>
          <a:p>
            <a:pPr lvl="1">
              <a:lnSpc>
                <a:spcPct val="70000"/>
              </a:lnSpc>
              <a:buFontTx/>
              <a:buChar char="•"/>
            </a:pPr>
            <a:endParaRPr lang="fr-FR" sz="1200" smtClean="0">
              <a:latin typeface="Helvetica" charset="0"/>
            </a:endParaRPr>
          </a:p>
          <a:p>
            <a:pPr lvl="1">
              <a:lnSpc>
                <a:spcPct val="70000"/>
              </a:lnSpc>
              <a:spcAft>
                <a:spcPts val="1200"/>
              </a:spcAft>
              <a:buFontTx/>
              <a:buChar char="•"/>
            </a:pPr>
            <a:r>
              <a:rPr lang="fr-FR" sz="1400" smtClean="0">
                <a:latin typeface="Helvetica" charset="0"/>
              </a:rPr>
              <a:t>  </a:t>
            </a:r>
            <a:r>
              <a:rPr lang="fr-FR" sz="1200" smtClean="0">
                <a:latin typeface="Helvetica" charset="0"/>
              </a:rPr>
              <a:t>Le mode d’</a:t>
            </a:r>
            <a:r>
              <a:rPr lang="fr-FR" sz="1200" b="1" smtClean="0">
                <a:latin typeface="Helvetica" charset="0"/>
              </a:rPr>
              <a:t>Evaluation</a:t>
            </a:r>
            <a:endParaRPr lang="fr-FR" sz="1400" b="1" smtClean="0">
              <a:latin typeface="Helvetica" charset="0"/>
            </a:endParaRPr>
          </a:p>
          <a:p>
            <a:pPr>
              <a:lnSpc>
                <a:spcPct val="70000"/>
              </a:lnSpc>
              <a:buFont typeface="Arial" pitchFamily="34" charset="0"/>
              <a:buNone/>
            </a:pPr>
            <a:r>
              <a:rPr lang="fr-FR" sz="1400" smtClean="0">
                <a:latin typeface="Times" charset="0"/>
              </a:rPr>
              <a:t>  </a:t>
            </a:r>
            <a:r>
              <a:rPr lang="fr-FR" sz="1400" i="1" smtClean="0">
                <a:latin typeface="Helvetica" charset="0"/>
              </a:rPr>
              <a:t>Cela permet  d’évaluer</a:t>
            </a:r>
            <a:r>
              <a:rPr lang="fr-FR" sz="1400" i="1" smtClean="0">
                <a:latin typeface="Times" charset="0"/>
              </a:rPr>
              <a:t>  </a:t>
            </a:r>
            <a:r>
              <a:rPr lang="fr-FR" sz="1400" i="1" smtClean="0">
                <a:latin typeface="Helvetica" charset="0"/>
              </a:rPr>
              <a:t>l’adéquation du poste au processus et à l’organisation,</a:t>
            </a:r>
          </a:p>
          <a:p>
            <a:pPr>
              <a:lnSpc>
                <a:spcPct val="70000"/>
              </a:lnSpc>
              <a:buFont typeface="Arial" pitchFamily="34" charset="0"/>
              <a:buNone/>
            </a:pPr>
            <a:r>
              <a:rPr lang="fr-FR" sz="1400" i="1" smtClean="0">
                <a:latin typeface="Helvetica" charset="0"/>
              </a:rPr>
              <a:t>  tel que vécu réellement par l’opérateur </a:t>
            </a:r>
            <a:endParaRPr lang="en-US" sz="1400" i="1"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1"/>
          <p:cNvSpPr>
            <a:spLocks noGrp="1"/>
          </p:cNvSpPr>
          <p:nvPr>
            <p:ph type="title"/>
          </p:nvPr>
        </p:nvSpPr>
        <p:spPr/>
        <p:txBody>
          <a:bodyPr/>
          <a:lstStyle/>
          <a:p>
            <a:pPr eaLnBrk="1" hangingPunct="1"/>
            <a:r>
              <a:rPr lang="en-US" sz="2400" smtClean="0">
                <a:latin typeface="Helvetica" charset="0"/>
              </a:rPr>
              <a:t>Les dimensions de l’analyse d’une organisation</a:t>
            </a:r>
          </a:p>
        </p:txBody>
      </p:sp>
      <p:graphicFrame>
        <p:nvGraphicFramePr>
          <p:cNvPr id="19458" name="Object 2"/>
          <p:cNvGraphicFramePr>
            <a:graphicFrameLocks noChangeAspect="1"/>
          </p:cNvGraphicFramePr>
          <p:nvPr/>
        </p:nvGraphicFramePr>
        <p:xfrm>
          <a:off x="1524000" y="1981200"/>
          <a:ext cx="6096000" cy="3746500"/>
        </p:xfrm>
        <a:graphic>
          <a:graphicData uri="http://schemas.openxmlformats.org/presentationml/2006/ole">
            <p:oleObj spid="_x0000_s19458" name="Document" r:id="rId3" imgW="9525000" imgH="5855208" progId="Word.Document.8">
              <p:embed/>
            </p:oleObj>
          </a:graphicData>
        </a:graphic>
      </p:graphicFrame>
      <p:sp>
        <p:nvSpPr>
          <p:cNvPr id="4" name="Slide Number Placeholder 3"/>
          <p:cNvSpPr>
            <a:spLocks noGrp="1"/>
          </p:cNvSpPr>
          <p:nvPr>
            <p:ph type="sldNum" sz="quarter" idx="12"/>
          </p:nvPr>
        </p:nvSpPr>
        <p:spPr/>
        <p:txBody>
          <a:bodyPr/>
          <a:lstStyle/>
          <a:p>
            <a:fld id="{EC20E057-2621-41A4-B6FD-01B9E0AED7CE}" type="slidenum">
              <a:rPr lang="en-US"/>
              <a:pPr/>
              <a:t>4</a:t>
            </a:fld>
            <a:endParaRPr lang="en-US"/>
          </a:p>
        </p:txBody>
      </p:sp>
      <p:sp>
        <p:nvSpPr>
          <p:cNvPr id="19461"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du mode de management</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B42877B0-2590-4866-BE6A-F07698FABD0E}" type="slidenum">
              <a:rPr lang="en-US"/>
              <a:pPr/>
              <a:t>40</a:t>
            </a:fld>
            <a:endParaRPr lang="en-US"/>
          </a:p>
        </p:txBody>
      </p:sp>
      <p:sp>
        <p:nvSpPr>
          <p:cNvPr id="56324"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56325" name="Content Placeholder 6"/>
          <p:cNvSpPr>
            <a:spLocks noGrp="1"/>
          </p:cNvSpPr>
          <p:nvPr>
            <p:ph idx="1"/>
          </p:nvPr>
        </p:nvSpPr>
        <p:spPr>
          <a:xfrm>
            <a:off x="457200" y="1143000"/>
            <a:ext cx="8229600" cy="5365750"/>
          </a:xfrm>
        </p:spPr>
        <p:txBody>
          <a:bodyPr/>
          <a:lstStyle/>
          <a:p>
            <a:pPr>
              <a:lnSpc>
                <a:spcPct val="90000"/>
              </a:lnSpc>
            </a:pPr>
            <a:endParaRPr lang="fr-FR" sz="1200" smtClean="0"/>
          </a:p>
          <a:p>
            <a:pPr>
              <a:lnSpc>
                <a:spcPct val="90000"/>
              </a:lnSpc>
              <a:buFont typeface="Arial" pitchFamily="34" charset="0"/>
              <a:buNone/>
            </a:pPr>
            <a:r>
              <a:rPr lang="fr-FR" sz="1600" b="1" smtClean="0"/>
              <a:t>Les conditions de travail</a:t>
            </a:r>
          </a:p>
          <a:p>
            <a:pPr>
              <a:lnSpc>
                <a:spcPct val="90000"/>
              </a:lnSpc>
            </a:pPr>
            <a:endParaRPr lang="fr-FR" sz="1200" smtClean="0"/>
          </a:p>
          <a:p>
            <a:pPr>
              <a:lnSpc>
                <a:spcPct val="90000"/>
              </a:lnSpc>
            </a:pPr>
            <a:r>
              <a:rPr lang="fr-FR" sz="1200" smtClean="0"/>
              <a:t>Audit des conditions de travail et de leur amélioration</a:t>
            </a:r>
          </a:p>
          <a:p>
            <a:pPr>
              <a:lnSpc>
                <a:spcPct val="90000"/>
              </a:lnSpc>
            </a:pPr>
            <a:endParaRPr lang="fr-FR" sz="1200" smtClean="0"/>
          </a:p>
          <a:p>
            <a:pPr>
              <a:lnSpc>
                <a:spcPct val="90000"/>
              </a:lnSpc>
            </a:pPr>
            <a:r>
              <a:rPr lang="fr-FR" sz="1200" smtClean="0"/>
              <a:t>Audit de la qualité de fonctionnement des CHSCT</a:t>
            </a:r>
          </a:p>
          <a:p>
            <a:pPr>
              <a:lnSpc>
                <a:spcPct val="90000"/>
              </a:lnSpc>
            </a:pPr>
            <a:endParaRPr lang="fr-FR" sz="1200" smtClean="0"/>
          </a:p>
          <a:p>
            <a:pPr>
              <a:lnSpc>
                <a:spcPct val="90000"/>
              </a:lnSpc>
            </a:pPr>
            <a:r>
              <a:rPr lang="fr-FR" sz="1200" smtClean="0"/>
              <a:t>Exploitation du contenu des CHSCT</a:t>
            </a:r>
          </a:p>
          <a:p>
            <a:pPr>
              <a:lnSpc>
                <a:spcPct val="90000"/>
              </a:lnSpc>
            </a:pPr>
            <a:endParaRPr lang="fr-FR" sz="1200" smtClean="0"/>
          </a:p>
          <a:p>
            <a:pPr>
              <a:lnSpc>
                <a:spcPct val="90000"/>
              </a:lnSpc>
            </a:pPr>
            <a:r>
              <a:rPr lang="fr-FR" sz="1200" smtClean="0"/>
              <a:t>Informations génériques éventuelles en provenance des assistantes sociales</a:t>
            </a:r>
          </a:p>
          <a:p>
            <a:pPr>
              <a:lnSpc>
                <a:spcPct val="90000"/>
              </a:lnSpc>
              <a:buFontTx/>
              <a:buNone/>
            </a:pPr>
            <a:r>
              <a:rPr lang="fr-FR" sz="1200" smtClean="0"/>
              <a:t>	et de la médecine du travail [nécessairement collectives, jamais individuelles]</a:t>
            </a:r>
          </a:p>
          <a:p>
            <a:pPr>
              <a:lnSpc>
                <a:spcPct val="90000"/>
              </a:lnSpc>
            </a:pPr>
            <a:endParaRPr lang="fr-FR" sz="1200" smtClean="0"/>
          </a:p>
          <a:p>
            <a:pPr>
              <a:lnSpc>
                <a:spcPct val="90000"/>
              </a:lnSpc>
            </a:pPr>
            <a:r>
              <a:rPr lang="fr-FR" sz="1200" smtClean="0"/>
              <a:t>Suivi des budgets CT et de leur exécution </a:t>
            </a:r>
          </a:p>
          <a:p>
            <a:pPr>
              <a:lnSpc>
                <a:spcPct val="90000"/>
              </a:lnSpc>
            </a:pPr>
            <a:endParaRPr lang="fr-FR" sz="1200" smtClean="0"/>
          </a:p>
          <a:p>
            <a:pPr>
              <a:lnSpc>
                <a:spcPct val="90000"/>
              </a:lnSpc>
            </a:pPr>
            <a:r>
              <a:rPr lang="fr-FR" sz="1200" smtClean="0"/>
              <a:t>Suivi d ’indicateurs complémentaires :</a:t>
            </a:r>
          </a:p>
          <a:p>
            <a:pPr>
              <a:lnSpc>
                <a:spcPct val="90000"/>
              </a:lnSpc>
            </a:pPr>
            <a:endParaRPr lang="fr-FR" sz="1200" smtClean="0"/>
          </a:p>
          <a:p>
            <a:pPr lvl="1">
              <a:lnSpc>
                <a:spcPct val="90000"/>
              </a:lnSpc>
            </a:pPr>
            <a:r>
              <a:rPr lang="fr-FR" sz="1200" smtClean="0"/>
              <a:t>taux d ’absentéisme</a:t>
            </a:r>
          </a:p>
          <a:p>
            <a:pPr lvl="1">
              <a:lnSpc>
                <a:spcPct val="90000"/>
              </a:lnSpc>
            </a:pPr>
            <a:r>
              <a:rPr lang="fr-FR" sz="1200" smtClean="0"/>
              <a:t>turn - over</a:t>
            </a:r>
          </a:p>
          <a:p>
            <a:pPr lvl="1">
              <a:lnSpc>
                <a:spcPct val="90000"/>
              </a:lnSpc>
            </a:pPr>
            <a:endParaRPr lang="fr-FR" sz="1200" smtClean="0"/>
          </a:p>
          <a:p>
            <a:pPr>
              <a:lnSpc>
                <a:spcPct val="90000"/>
              </a:lnSpc>
            </a:pPr>
            <a:r>
              <a:rPr lang="fr-FR" sz="1200" smtClean="0"/>
              <a:t>Sondages &amp; interviews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du mode de management</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3BB178DE-17B2-4BDF-B0B4-59B306511C13}" type="slidenum">
              <a:rPr lang="en-US"/>
              <a:pPr/>
              <a:t>41</a:t>
            </a:fld>
            <a:endParaRPr lang="en-US"/>
          </a:p>
        </p:txBody>
      </p:sp>
      <p:sp>
        <p:nvSpPr>
          <p:cNvPr id="57348"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57349" name="Content Placeholder 6"/>
          <p:cNvSpPr>
            <a:spLocks noGrp="1"/>
          </p:cNvSpPr>
          <p:nvPr>
            <p:ph idx="1"/>
          </p:nvPr>
        </p:nvSpPr>
        <p:spPr>
          <a:xfrm>
            <a:off x="457200" y="1143000"/>
            <a:ext cx="8229600" cy="5365750"/>
          </a:xfrm>
        </p:spPr>
        <p:txBody>
          <a:bodyPr/>
          <a:lstStyle/>
          <a:p>
            <a:pPr>
              <a:lnSpc>
                <a:spcPct val="90000"/>
              </a:lnSpc>
            </a:pPr>
            <a:endParaRPr lang="fr-FR" sz="1200" smtClean="0"/>
          </a:p>
          <a:p>
            <a:pPr>
              <a:lnSpc>
                <a:spcPct val="90000"/>
              </a:lnSpc>
              <a:buFont typeface="Arial" pitchFamily="34" charset="0"/>
              <a:buNone/>
            </a:pPr>
            <a:r>
              <a:rPr lang="fr-FR" sz="1600" b="1" smtClean="0"/>
              <a:t>Les frais de personnel et les effectifs</a:t>
            </a:r>
          </a:p>
          <a:p>
            <a:pPr>
              <a:lnSpc>
                <a:spcPct val="90000"/>
              </a:lnSpc>
              <a:buFont typeface="Arial" pitchFamily="34" charset="0"/>
              <a:buNone/>
            </a:pPr>
            <a:endParaRPr lang="fr-FR" sz="1200" smtClean="0"/>
          </a:p>
          <a:p>
            <a:pPr>
              <a:lnSpc>
                <a:spcPct val="90000"/>
              </a:lnSpc>
            </a:pPr>
            <a:r>
              <a:rPr lang="fr-FR" sz="1200" smtClean="0"/>
              <a:t>Rubriques essentielles :</a:t>
            </a:r>
          </a:p>
          <a:p>
            <a:pPr lvl="1">
              <a:lnSpc>
                <a:spcPct val="90000"/>
              </a:lnSpc>
            </a:pPr>
            <a:r>
              <a:rPr lang="fr-FR" sz="1200" smtClean="0"/>
              <a:t>salaires</a:t>
            </a:r>
          </a:p>
          <a:p>
            <a:pPr lvl="1">
              <a:lnSpc>
                <a:spcPct val="90000"/>
              </a:lnSpc>
            </a:pPr>
            <a:r>
              <a:rPr lang="fr-FR" sz="1200" smtClean="0"/>
              <a:t>intéressement &amp; participation</a:t>
            </a:r>
          </a:p>
          <a:p>
            <a:pPr lvl="1">
              <a:lnSpc>
                <a:spcPct val="90000"/>
              </a:lnSpc>
            </a:pPr>
            <a:r>
              <a:rPr lang="fr-FR" sz="1200" smtClean="0"/>
              <a:t>formation</a:t>
            </a:r>
          </a:p>
          <a:p>
            <a:pPr lvl="1">
              <a:lnSpc>
                <a:spcPct val="90000"/>
              </a:lnSpc>
            </a:pPr>
            <a:r>
              <a:rPr lang="fr-FR" sz="1200" smtClean="0"/>
              <a:t>main d ’œuvre externe</a:t>
            </a:r>
          </a:p>
          <a:p>
            <a:pPr lvl="1">
              <a:lnSpc>
                <a:spcPct val="90000"/>
              </a:lnSpc>
            </a:pPr>
            <a:r>
              <a:rPr lang="fr-FR" sz="1200" smtClean="0"/>
              <a:t>honoraires d ’outsourcing</a:t>
            </a:r>
          </a:p>
          <a:p>
            <a:pPr lvl="1">
              <a:lnSpc>
                <a:spcPct val="90000"/>
              </a:lnSpc>
            </a:pPr>
            <a:r>
              <a:rPr lang="fr-FR" sz="1200" smtClean="0"/>
              <a:t>CDD CDI, cadres non cadres</a:t>
            </a:r>
          </a:p>
          <a:p>
            <a:pPr lvl="1">
              <a:lnSpc>
                <a:spcPct val="90000"/>
              </a:lnSpc>
            </a:pPr>
            <a:endParaRPr lang="fr-FR" sz="1200" smtClean="0"/>
          </a:p>
          <a:p>
            <a:pPr>
              <a:lnSpc>
                <a:spcPct val="90000"/>
              </a:lnSpc>
            </a:pPr>
            <a:r>
              <a:rPr lang="fr-FR" sz="1200" smtClean="0"/>
              <a:t>Les principaux suivis :</a:t>
            </a:r>
          </a:p>
          <a:p>
            <a:pPr>
              <a:lnSpc>
                <a:spcPct val="90000"/>
              </a:lnSpc>
            </a:pPr>
            <a:endParaRPr lang="fr-FR" sz="1200" smtClean="0"/>
          </a:p>
          <a:p>
            <a:pPr lvl="1">
              <a:lnSpc>
                <a:spcPct val="90000"/>
              </a:lnSpc>
            </a:pPr>
            <a:r>
              <a:rPr lang="fr-FR" sz="1200" smtClean="0"/>
              <a:t>en Euros</a:t>
            </a:r>
          </a:p>
          <a:p>
            <a:pPr lvl="1">
              <a:lnSpc>
                <a:spcPct val="90000"/>
              </a:lnSpc>
            </a:pPr>
            <a:r>
              <a:rPr lang="fr-FR" sz="1200" smtClean="0"/>
              <a:t>en % de l ’activité principale [CA]</a:t>
            </a:r>
          </a:p>
          <a:p>
            <a:pPr lvl="1">
              <a:lnSpc>
                <a:spcPct val="90000"/>
              </a:lnSpc>
            </a:pPr>
            <a:r>
              <a:rPr lang="fr-FR" sz="1200" smtClean="0"/>
              <a:t>en % de progression</a:t>
            </a:r>
          </a:p>
          <a:p>
            <a:pPr lvl="1">
              <a:lnSpc>
                <a:spcPct val="90000"/>
              </a:lnSpc>
            </a:pPr>
            <a:r>
              <a:rPr lang="fr-FR" sz="1200" smtClean="0"/>
              <a:t>en % d ’écart par rapport au budget</a:t>
            </a:r>
          </a:p>
          <a:p>
            <a:pPr lvl="1">
              <a:lnSpc>
                <a:spcPct val="90000"/>
              </a:lnSpc>
            </a:pPr>
            <a:r>
              <a:rPr lang="fr-FR" sz="1200" smtClean="0"/>
              <a:t>en écart en Euros</a:t>
            </a:r>
          </a:p>
          <a:p>
            <a:pPr lvl="1">
              <a:lnSpc>
                <a:spcPct val="90000"/>
              </a:lnSpc>
            </a:pPr>
            <a:r>
              <a:rPr lang="fr-FR" sz="1200" smtClean="0"/>
              <a:t>effectif </a:t>
            </a:r>
          </a:p>
          <a:p>
            <a:pPr lvl="1">
              <a:lnSpc>
                <a:spcPct val="90000"/>
              </a:lnSpc>
            </a:pPr>
            <a:r>
              <a:rPr lang="fr-FR" sz="1200" smtClean="0"/>
              <a:t>variation d ’effectif</a:t>
            </a:r>
          </a:p>
          <a:p>
            <a:pPr lvl="1">
              <a:lnSpc>
                <a:spcPct val="90000"/>
              </a:lnSpc>
            </a:pPr>
            <a:r>
              <a:rPr lang="fr-FR" sz="1200" smtClean="0"/>
              <a:t>en % d ’effectif</a:t>
            </a:r>
          </a:p>
          <a:p>
            <a:pPr lvl="1">
              <a:lnSpc>
                <a:spcPct val="90000"/>
              </a:lnSpc>
            </a:pPr>
            <a:r>
              <a:rPr lang="fr-FR" sz="1200" smtClean="0"/>
              <a:t>femmes – hommes</a:t>
            </a:r>
          </a:p>
          <a:p>
            <a:pPr lvl="1">
              <a:lnSpc>
                <a:spcPct val="90000"/>
              </a:lnSpc>
            </a:pPr>
            <a:r>
              <a:rPr lang="fr-FR" sz="1200" smtClean="0"/>
              <a:t>tranches d’âge</a:t>
            </a:r>
          </a:p>
          <a:p>
            <a:pPr lvl="1">
              <a:lnSpc>
                <a:spcPct val="90000"/>
              </a:lnSpc>
            </a:pPr>
            <a:endParaRPr lang="fr-FR" sz="1200" smtClean="0"/>
          </a:p>
          <a:p>
            <a:pPr lvl="1">
              <a:lnSpc>
                <a:spcPct val="90000"/>
              </a:lnSpc>
            </a:pPr>
            <a:endParaRPr lang="fr-FR" sz="1200" smtClean="0"/>
          </a:p>
          <a:p>
            <a:pPr>
              <a:lnSpc>
                <a:spcPct val="90000"/>
              </a:lnSpc>
            </a:pPr>
            <a:endParaRPr lang="fr-FR" sz="120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du mode de management</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F0D1A25F-DBFB-42F2-9DB5-B027FC740529}" type="slidenum">
              <a:rPr lang="en-US"/>
              <a:pPr/>
              <a:t>42</a:t>
            </a:fld>
            <a:endParaRPr lang="en-US"/>
          </a:p>
        </p:txBody>
      </p:sp>
      <p:sp>
        <p:nvSpPr>
          <p:cNvPr id="58372"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58373" name="Content Placeholder 6"/>
          <p:cNvSpPr>
            <a:spLocks noGrp="1"/>
          </p:cNvSpPr>
          <p:nvPr>
            <p:ph idx="1"/>
          </p:nvPr>
        </p:nvSpPr>
        <p:spPr>
          <a:xfrm>
            <a:off x="457200" y="1143000"/>
            <a:ext cx="8229600" cy="5365750"/>
          </a:xfrm>
        </p:spPr>
        <p:txBody>
          <a:bodyPr/>
          <a:lstStyle/>
          <a:p>
            <a:pPr>
              <a:lnSpc>
                <a:spcPct val="90000"/>
              </a:lnSpc>
            </a:pPr>
            <a:endParaRPr lang="fr-FR" sz="1200" smtClean="0"/>
          </a:p>
          <a:p>
            <a:pPr>
              <a:lnSpc>
                <a:spcPct val="90000"/>
              </a:lnSpc>
              <a:spcAft>
                <a:spcPts val="1200"/>
              </a:spcAft>
              <a:buFont typeface="Arial" pitchFamily="34" charset="0"/>
              <a:buNone/>
            </a:pPr>
            <a:r>
              <a:rPr lang="fr-FR" sz="1600" b="1" smtClean="0"/>
              <a:t>La productivité</a:t>
            </a:r>
          </a:p>
          <a:p>
            <a:pPr>
              <a:lnSpc>
                <a:spcPct val="90000"/>
              </a:lnSpc>
            </a:pPr>
            <a:r>
              <a:rPr lang="fr-FR" sz="1200" smtClean="0"/>
              <a:t>Productivité horaire 	:</a:t>
            </a:r>
          </a:p>
          <a:p>
            <a:pPr>
              <a:lnSpc>
                <a:spcPct val="90000"/>
              </a:lnSpc>
            </a:pPr>
            <a:endParaRPr lang="fr-FR" sz="1200" smtClean="0"/>
          </a:p>
          <a:p>
            <a:pPr lvl="1">
              <a:lnSpc>
                <a:spcPct val="90000"/>
              </a:lnSpc>
              <a:spcAft>
                <a:spcPts val="600"/>
              </a:spcAft>
            </a:pPr>
            <a:r>
              <a:rPr lang="fr-FR" sz="1200" smtClean="0"/>
              <a:t>nb d ’unités d’ oeuvres spécifiques au métier analyse / heures travaillées</a:t>
            </a:r>
          </a:p>
          <a:p>
            <a:pPr lvl="1">
              <a:lnSpc>
                <a:spcPct val="90000"/>
              </a:lnSpc>
              <a:spcAft>
                <a:spcPts val="600"/>
              </a:spcAft>
            </a:pPr>
            <a:r>
              <a:rPr lang="fr-FR" sz="1200" smtClean="0"/>
              <a:t>nb d ’articles produits ou vendus / heures travaillées</a:t>
            </a:r>
          </a:p>
          <a:p>
            <a:pPr lvl="1">
              <a:lnSpc>
                <a:spcPct val="90000"/>
              </a:lnSpc>
              <a:spcAft>
                <a:spcPts val="600"/>
              </a:spcAft>
            </a:pPr>
            <a:r>
              <a:rPr lang="fr-FR" sz="1200" smtClean="0"/>
              <a:t>coût de l ’heure travaillée</a:t>
            </a:r>
          </a:p>
          <a:p>
            <a:pPr lvl="1">
              <a:lnSpc>
                <a:spcPct val="90000"/>
              </a:lnSpc>
            </a:pPr>
            <a:endParaRPr lang="fr-FR" sz="1200" smtClean="0"/>
          </a:p>
          <a:p>
            <a:pPr>
              <a:lnSpc>
                <a:spcPct val="90000"/>
              </a:lnSpc>
            </a:pPr>
            <a:r>
              <a:rPr lang="fr-FR" sz="1200" smtClean="0"/>
              <a:t>Productivité de gestion :</a:t>
            </a:r>
          </a:p>
          <a:p>
            <a:pPr>
              <a:lnSpc>
                <a:spcPct val="90000"/>
              </a:lnSpc>
            </a:pPr>
            <a:endParaRPr lang="fr-FR" sz="1200" smtClean="0"/>
          </a:p>
          <a:p>
            <a:pPr lvl="1">
              <a:lnSpc>
                <a:spcPct val="90000"/>
              </a:lnSpc>
            </a:pPr>
            <a:r>
              <a:rPr lang="fr-FR" sz="1200" smtClean="0"/>
              <a:t>frais de personnel / CA</a:t>
            </a:r>
          </a:p>
          <a:p>
            <a:pPr lvl="1">
              <a:lnSpc>
                <a:spcPct val="90000"/>
              </a:lnSpc>
            </a:pPr>
            <a:r>
              <a:rPr lang="fr-FR" sz="1200" smtClean="0"/>
              <a:t>nb d ’Euros de CA / Euro de frais de personnel</a:t>
            </a:r>
          </a:p>
          <a:p>
            <a:pPr lvl="1">
              <a:lnSpc>
                <a:spcPct val="90000"/>
              </a:lnSpc>
            </a:pPr>
            <a:endParaRPr lang="fr-FR" sz="1200" smtClean="0"/>
          </a:p>
          <a:p>
            <a:pPr lvl="1">
              <a:lnSpc>
                <a:spcPct val="90000"/>
              </a:lnSpc>
            </a:pPr>
            <a:r>
              <a:rPr lang="fr-FR" sz="1200" smtClean="0"/>
              <a:t>nb d ’Euros de marge / Euro de frais de personnel</a:t>
            </a:r>
          </a:p>
          <a:p>
            <a:pPr lvl="1">
              <a:lnSpc>
                <a:spcPct val="90000"/>
              </a:lnSpc>
            </a:pPr>
            <a:r>
              <a:rPr lang="fr-FR" sz="1200" smtClean="0"/>
              <a:t>frais de personnel / marge </a:t>
            </a:r>
          </a:p>
          <a:p>
            <a:pPr lvl="1">
              <a:lnSpc>
                <a:spcPct val="90000"/>
              </a:lnSpc>
            </a:pPr>
            <a:endParaRPr lang="fr-FR" sz="1200" smtClean="0"/>
          </a:p>
          <a:p>
            <a:pPr lvl="1">
              <a:lnSpc>
                <a:spcPct val="90000"/>
              </a:lnSpc>
            </a:pPr>
            <a:endParaRPr lang="fr-FR" sz="1200" smtClean="0"/>
          </a:p>
          <a:p>
            <a:pPr>
              <a:lnSpc>
                <a:spcPct val="90000"/>
              </a:lnSpc>
            </a:pPr>
            <a:endParaRPr lang="fr-FR" sz="120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du mode de management</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F1855FB5-B97E-410F-940B-7BC89CB877CB}" type="slidenum">
              <a:rPr lang="en-US"/>
              <a:pPr/>
              <a:t>43</a:t>
            </a:fld>
            <a:endParaRPr lang="en-US"/>
          </a:p>
        </p:txBody>
      </p:sp>
      <p:sp>
        <p:nvSpPr>
          <p:cNvPr id="59396"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59397" name="Content Placeholder 6"/>
          <p:cNvSpPr>
            <a:spLocks noGrp="1"/>
          </p:cNvSpPr>
          <p:nvPr>
            <p:ph idx="1"/>
          </p:nvPr>
        </p:nvSpPr>
        <p:spPr>
          <a:xfrm>
            <a:off x="457200" y="1143000"/>
            <a:ext cx="8229600" cy="5365750"/>
          </a:xfrm>
        </p:spPr>
        <p:txBody>
          <a:bodyPr/>
          <a:lstStyle/>
          <a:p>
            <a:pPr>
              <a:lnSpc>
                <a:spcPct val="90000"/>
              </a:lnSpc>
            </a:pPr>
            <a:endParaRPr lang="fr-FR" sz="1200" smtClean="0"/>
          </a:p>
          <a:p>
            <a:pPr>
              <a:lnSpc>
                <a:spcPct val="90000"/>
              </a:lnSpc>
              <a:buFont typeface="Arial" pitchFamily="34" charset="0"/>
              <a:buNone/>
            </a:pPr>
            <a:r>
              <a:rPr lang="fr-FR" sz="1600" b="1" smtClean="0"/>
              <a:t>Ambiance, climat au travail et litiges</a:t>
            </a:r>
          </a:p>
          <a:p>
            <a:pPr>
              <a:lnSpc>
                <a:spcPct val="90000"/>
              </a:lnSpc>
            </a:pPr>
            <a:endParaRPr lang="fr-FR" sz="1200" smtClean="0"/>
          </a:p>
          <a:p>
            <a:pPr>
              <a:lnSpc>
                <a:spcPct val="90000"/>
              </a:lnSpc>
              <a:spcAft>
                <a:spcPts val="1200"/>
              </a:spcAft>
            </a:pPr>
            <a:r>
              <a:rPr lang="fr-FR" sz="1200" smtClean="0"/>
              <a:t>Ecoute managériale</a:t>
            </a:r>
          </a:p>
          <a:p>
            <a:pPr>
              <a:lnSpc>
                <a:spcPct val="90000"/>
              </a:lnSpc>
              <a:spcAft>
                <a:spcPts val="1200"/>
              </a:spcAft>
            </a:pPr>
            <a:r>
              <a:rPr lang="fr-FR" sz="1200" smtClean="0"/>
              <a:t>Ecoute [majeure] des IRP</a:t>
            </a:r>
          </a:p>
          <a:p>
            <a:pPr>
              <a:lnSpc>
                <a:spcPct val="90000"/>
              </a:lnSpc>
              <a:spcAft>
                <a:spcPts val="1200"/>
              </a:spcAft>
            </a:pPr>
            <a:r>
              <a:rPr lang="fr-FR" sz="1200" smtClean="0"/>
              <a:t>Audit via Missi dominici [enquêtes &amp; entretiens]</a:t>
            </a:r>
          </a:p>
          <a:p>
            <a:pPr>
              <a:lnSpc>
                <a:spcPct val="90000"/>
              </a:lnSpc>
              <a:spcAft>
                <a:spcPts val="1200"/>
              </a:spcAft>
            </a:pPr>
            <a:r>
              <a:rPr lang="fr-FR" sz="1200" smtClean="0"/>
              <a:t>Sondages périodiques</a:t>
            </a:r>
          </a:p>
          <a:p>
            <a:pPr>
              <a:lnSpc>
                <a:spcPct val="90000"/>
              </a:lnSpc>
            </a:pPr>
            <a:r>
              <a:rPr lang="fr-FR" sz="1200" smtClean="0"/>
              <a:t>Litiges collectifs	:	</a:t>
            </a:r>
          </a:p>
          <a:p>
            <a:pPr lvl="1">
              <a:lnSpc>
                <a:spcPct val="90000"/>
              </a:lnSpc>
            </a:pPr>
            <a:r>
              <a:rPr lang="fr-FR" sz="1200" smtClean="0"/>
              <a:t>lieu</a:t>
            </a:r>
          </a:p>
          <a:p>
            <a:pPr lvl="1">
              <a:lnSpc>
                <a:spcPct val="90000"/>
              </a:lnSpc>
            </a:pPr>
            <a:r>
              <a:rPr lang="fr-FR" sz="1200" smtClean="0"/>
              <a:t>durée</a:t>
            </a:r>
          </a:p>
          <a:p>
            <a:pPr lvl="1">
              <a:lnSpc>
                <a:spcPct val="90000"/>
              </a:lnSpc>
            </a:pPr>
            <a:r>
              <a:rPr lang="fr-FR" sz="1200" smtClean="0"/>
              <a:t>fréquence</a:t>
            </a:r>
          </a:p>
          <a:p>
            <a:pPr lvl="1">
              <a:lnSpc>
                <a:spcPct val="90000"/>
              </a:lnSpc>
            </a:pPr>
            <a:r>
              <a:rPr lang="fr-FR" sz="1200" smtClean="0"/>
              <a:t>nombre de participants</a:t>
            </a:r>
          </a:p>
          <a:p>
            <a:pPr>
              <a:lnSpc>
                <a:spcPct val="90000"/>
              </a:lnSpc>
              <a:buFont typeface="Arial" pitchFamily="34" charset="0"/>
              <a:buNone/>
            </a:pPr>
            <a:endParaRPr lang="fr-FR" sz="1200" smtClean="0"/>
          </a:p>
          <a:p>
            <a:pPr>
              <a:lnSpc>
                <a:spcPct val="90000"/>
              </a:lnSpc>
            </a:pPr>
            <a:r>
              <a:rPr lang="fr-FR" sz="1200" smtClean="0"/>
              <a:t>Litiges individuels	:</a:t>
            </a:r>
          </a:p>
          <a:p>
            <a:pPr lvl="1">
              <a:lnSpc>
                <a:spcPct val="90000"/>
              </a:lnSpc>
            </a:pPr>
            <a:r>
              <a:rPr lang="fr-FR" sz="1200" smtClean="0"/>
              <a:t>lieu</a:t>
            </a:r>
          </a:p>
          <a:p>
            <a:pPr lvl="1">
              <a:lnSpc>
                <a:spcPct val="90000"/>
              </a:lnSpc>
            </a:pPr>
            <a:r>
              <a:rPr lang="fr-FR" sz="1200" smtClean="0"/>
              <a:t>population concernée</a:t>
            </a:r>
          </a:p>
          <a:p>
            <a:pPr lvl="1">
              <a:lnSpc>
                <a:spcPct val="90000"/>
              </a:lnSpc>
            </a:pPr>
            <a:r>
              <a:rPr lang="fr-FR" sz="1200" smtClean="0"/>
              <a:t>nombre</a:t>
            </a:r>
          </a:p>
          <a:p>
            <a:pPr lvl="1">
              <a:lnSpc>
                <a:spcPct val="90000"/>
              </a:lnSpc>
            </a:pPr>
            <a:r>
              <a:rPr lang="fr-FR" sz="1200" smtClean="0"/>
              <a:t>risque</a:t>
            </a:r>
          </a:p>
          <a:p>
            <a:pPr>
              <a:lnSpc>
                <a:spcPct val="90000"/>
              </a:lnSpc>
            </a:pPr>
            <a:endParaRPr lang="fr-FR" sz="120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du mode de management</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FFAEA84F-6646-42F2-A6C2-FB8E0EE2796F}" type="slidenum">
              <a:rPr lang="en-US"/>
              <a:pPr/>
              <a:t>44</a:t>
            </a:fld>
            <a:endParaRPr lang="en-US"/>
          </a:p>
        </p:txBody>
      </p:sp>
      <p:sp>
        <p:nvSpPr>
          <p:cNvPr id="60420"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0421" name="Content Placeholder 6"/>
          <p:cNvSpPr>
            <a:spLocks noGrp="1"/>
          </p:cNvSpPr>
          <p:nvPr>
            <p:ph idx="1"/>
          </p:nvPr>
        </p:nvSpPr>
        <p:spPr>
          <a:xfrm>
            <a:off x="457200" y="1295400"/>
            <a:ext cx="8229600" cy="5365750"/>
          </a:xfrm>
        </p:spPr>
        <p:txBody>
          <a:bodyPr/>
          <a:lstStyle/>
          <a:p>
            <a:pPr>
              <a:lnSpc>
                <a:spcPct val="90000"/>
              </a:lnSpc>
            </a:pPr>
            <a:endParaRPr lang="fr-FR" sz="1200" smtClean="0"/>
          </a:p>
          <a:p>
            <a:pPr>
              <a:lnSpc>
                <a:spcPct val="90000"/>
              </a:lnSpc>
              <a:spcAft>
                <a:spcPts val="1800"/>
              </a:spcAft>
              <a:buFont typeface="Arial" pitchFamily="34" charset="0"/>
              <a:buNone/>
            </a:pPr>
            <a:r>
              <a:rPr lang="fr-FR" sz="1600" b="1" smtClean="0"/>
              <a:t>Baromètres d’opinions internes</a:t>
            </a:r>
          </a:p>
          <a:p>
            <a:pPr lvl="1">
              <a:lnSpc>
                <a:spcPct val="90000"/>
              </a:lnSpc>
            </a:pPr>
            <a:r>
              <a:rPr lang="fr-FR" sz="1400" smtClean="0"/>
              <a:t>Ambiance, confiance, management, etc …</a:t>
            </a:r>
          </a:p>
          <a:p>
            <a:pPr lvl="1">
              <a:lnSpc>
                <a:spcPct val="90000"/>
              </a:lnSpc>
              <a:buFont typeface="Arial" pitchFamily="34" charset="0"/>
              <a:buNone/>
            </a:pPr>
            <a:endParaRPr lang="fr-FR" sz="1400" smtClean="0"/>
          </a:p>
          <a:p>
            <a:pPr lvl="1">
              <a:lnSpc>
                <a:spcPct val="90000"/>
              </a:lnSpc>
            </a:pPr>
            <a:r>
              <a:rPr lang="fr-FR" sz="1400" smtClean="0"/>
              <a:t>Intervalles réguliers (1 an ou 2 ans)</a:t>
            </a:r>
          </a:p>
          <a:p>
            <a:pPr lvl="1">
              <a:lnSpc>
                <a:spcPct val="90000"/>
              </a:lnSpc>
              <a:buFont typeface="Arial" pitchFamily="34" charset="0"/>
              <a:buNone/>
            </a:pPr>
            <a:endParaRPr lang="fr-FR" sz="1400" smtClean="0"/>
          </a:p>
          <a:p>
            <a:pPr lvl="1">
              <a:lnSpc>
                <a:spcPct val="90000"/>
              </a:lnSpc>
            </a:pPr>
            <a:r>
              <a:rPr lang="fr-FR" sz="1400" smtClean="0"/>
              <a:t>Benchmarkés</a:t>
            </a:r>
          </a:p>
          <a:p>
            <a:pPr lvl="1">
              <a:lnSpc>
                <a:spcPct val="90000"/>
              </a:lnSpc>
            </a:pPr>
            <a:endParaRPr lang="fr-FR" sz="1400" smtClean="0"/>
          </a:p>
          <a:p>
            <a:pPr lvl="1">
              <a:lnSpc>
                <a:spcPct val="90000"/>
              </a:lnSpc>
            </a:pPr>
            <a:r>
              <a:rPr lang="fr-FR" sz="1400" smtClean="0"/>
              <a:t>Hyper-confidentiels (données élémentaires inaccessibles à l ’entreprise)</a:t>
            </a:r>
          </a:p>
          <a:p>
            <a:pPr lvl="1">
              <a:lnSpc>
                <a:spcPct val="90000"/>
              </a:lnSpc>
              <a:buFont typeface="Arial" pitchFamily="34" charset="0"/>
              <a:buNone/>
            </a:pPr>
            <a:endParaRPr lang="fr-FR" sz="14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du mode de management</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D42E18FA-A4C8-4FAE-A34F-999166A497DE}" type="slidenum">
              <a:rPr lang="en-US"/>
              <a:pPr/>
              <a:t>45</a:t>
            </a:fld>
            <a:endParaRPr lang="en-US"/>
          </a:p>
        </p:txBody>
      </p:sp>
      <p:sp>
        <p:nvSpPr>
          <p:cNvPr id="61444"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1445" name="Content Placeholder 6"/>
          <p:cNvSpPr>
            <a:spLocks noGrp="1"/>
          </p:cNvSpPr>
          <p:nvPr>
            <p:ph idx="1"/>
          </p:nvPr>
        </p:nvSpPr>
        <p:spPr>
          <a:xfrm>
            <a:off x="457200" y="1295400"/>
            <a:ext cx="8229600" cy="5365750"/>
          </a:xfrm>
        </p:spPr>
        <p:txBody>
          <a:bodyPr/>
          <a:lstStyle/>
          <a:p>
            <a:pPr>
              <a:lnSpc>
                <a:spcPct val="90000"/>
              </a:lnSpc>
            </a:pPr>
            <a:endParaRPr lang="fr-FR" sz="1200" smtClean="0"/>
          </a:p>
          <a:p>
            <a:pPr>
              <a:lnSpc>
                <a:spcPct val="90000"/>
              </a:lnSpc>
              <a:spcAft>
                <a:spcPts val="1800"/>
              </a:spcAft>
              <a:buFont typeface="Arial" pitchFamily="34" charset="0"/>
              <a:buNone/>
            </a:pPr>
            <a:r>
              <a:rPr lang="fr-FR" sz="1600" b="1" smtClean="0"/>
              <a:t>Bilan social</a:t>
            </a:r>
          </a:p>
          <a:p>
            <a:pPr>
              <a:lnSpc>
                <a:spcPct val="90000"/>
              </a:lnSpc>
            </a:pPr>
            <a:r>
              <a:rPr lang="fr-FR" sz="1200" smtClean="0"/>
              <a:t>Une forme légale obligée, annuelle</a:t>
            </a:r>
          </a:p>
          <a:p>
            <a:pPr>
              <a:lnSpc>
                <a:spcPct val="90000"/>
              </a:lnSpc>
            </a:pPr>
            <a:endParaRPr lang="fr-FR" sz="1200" smtClean="0"/>
          </a:p>
          <a:p>
            <a:pPr>
              <a:lnSpc>
                <a:spcPct val="90000"/>
              </a:lnSpc>
            </a:pPr>
            <a:r>
              <a:rPr lang="fr-FR" sz="1200" smtClean="0"/>
              <a:t>L ’essentiel des indicateurs « durs » nécessaire aux tableaux de bord RH courants</a:t>
            </a:r>
          </a:p>
          <a:p>
            <a:pPr>
              <a:lnSpc>
                <a:spcPct val="90000"/>
              </a:lnSpc>
              <a:buFont typeface="Arial" pitchFamily="34" charset="0"/>
              <a:buNone/>
            </a:pPr>
            <a:endParaRPr lang="fr-FR" sz="1200" smtClean="0"/>
          </a:p>
          <a:p>
            <a:pPr>
              <a:lnSpc>
                <a:spcPct val="130000"/>
              </a:lnSpc>
            </a:pPr>
            <a:r>
              <a:rPr lang="fr-FR" sz="1200" smtClean="0"/>
              <a:t>De plus en plus souvent complété d ’un Bilan Social Individuel, qui rappelle au collaborateur l ’intégralité de ses revenus et l ’ensemble des dispositifs mis à sa disposition par l ’employeur pour faire face aux aléas de la vie, qui peut aller jusqu’ à des accès à l’assistance sociale, au soutien psychologique, etc.</a:t>
            </a:r>
          </a:p>
          <a:p>
            <a:pPr>
              <a:lnSpc>
                <a:spcPct val="90000"/>
              </a:lnSpc>
              <a:spcAft>
                <a:spcPts val="1800"/>
              </a:spcAft>
              <a:buFont typeface="Arial" pitchFamily="34" charset="0"/>
              <a:buNone/>
            </a:pPr>
            <a:endParaRPr lang="fr-FR" sz="1600" b="1"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274638"/>
            <a:ext cx="8229600" cy="1020762"/>
          </a:xfrm>
        </p:spPr>
        <p:txBody>
          <a:bodyPr/>
          <a:lstStyle/>
          <a:p>
            <a:pPr eaLnBrk="1" hangingPunct="1">
              <a:spcAft>
                <a:spcPts val="3000"/>
              </a:spcAft>
            </a:pPr>
            <a:r>
              <a:rPr lang="fr-FR" sz="2400" smtClean="0">
                <a:latin typeface="Helvetica" charset="0"/>
                <a:cs typeface="Helvetica" charset="0"/>
              </a:rPr>
              <a:t>Analyse du mode de management</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B3CC05BE-4BAD-4790-B817-0EF5C2049D41}" type="slidenum">
              <a:rPr lang="en-US"/>
              <a:pPr/>
              <a:t>46</a:t>
            </a:fld>
            <a:endParaRPr lang="en-US"/>
          </a:p>
        </p:txBody>
      </p:sp>
      <p:sp>
        <p:nvSpPr>
          <p:cNvPr id="62468"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2469" name="Content Placeholder 6"/>
          <p:cNvSpPr>
            <a:spLocks noGrp="1"/>
          </p:cNvSpPr>
          <p:nvPr>
            <p:ph idx="1"/>
          </p:nvPr>
        </p:nvSpPr>
        <p:spPr>
          <a:xfrm>
            <a:off x="457200" y="1295400"/>
            <a:ext cx="8229600" cy="5365750"/>
          </a:xfrm>
        </p:spPr>
        <p:txBody>
          <a:bodyPr/>
          <a:lstStyle/>
          <a:p>
            <a:pPr>
              <a:lnSpc>
                <a:spcPct val="90000"/>
              </a:lnSpc>
            </a:pPr>
            <a:endParaRPr lang="fr-FR" sz="1200" smtClean="0"/>
          </a:p>
          <a:p>
            <a:pPr>
              <a:lnSpc>
                <a:spcPct val="90000"/>
              </a:lnSpc>
              <a:buFont typeface="Arial" pitchFamily="34" charset="0"/>
              <a:buNone/>
            </a:pPr>
            <a:r>
              <a:rPr lang="fr-FR" sz="1600" b="1" smtClean="0"/>
              <a:t>Capital humain : une tendance lourde; deux écoles</a:t>
            </a:r>
          </a:p>
          <a:p>
            <a:pPr>
              <a:lnSpc>
                <a:spcPct val="90000"/>
              </a:lnSpc>
            </a:pPr>
            <a:endParaRPr lang="fr-FR" sz="1200" smtClean="0"/>
          </a:p>
          <a:p>
            <a:pPr>
              <a:lnSpc>
                <a:spcPct val="90000"/>
              </a:lnSpc>
            </a:pPr>
            <a:r>
              <a:rPr lang="fr-FR" sz="1200" b="1" smtClean="0"/>
              <a:t>Ecole monétariste</a:t>
            </a:r>
            <a:r>
              <a:rPr lang="fr-FR" sz="1200" smtClean="0"/>
              <a:t> :</a:t>
            </a:r>
          </a:p>
          <a:p>
            <a:pPr>
              <a:lnSpc>
                <a:spcPct val="90000"/>
              </a:lnSpc>
            </a:pPr>
            <a:endParaRPr lang="fr-FR" sz="1200" smtClean="0"/>
          </a:p>
          <a:p>
            <a:pPr lvl="1">
              <a:lnSpc>
                <a:spcPct val="90000"/>
              </a:lnSpc>
            </a:pPr>
            <a:r>
              <a:rPr lang="fr-FR" sz="1200" smtClean="0"/>
              <a:t>quel est la valeur en Euros de mon capital</a:t>
            </a:r>
          </a:p>
          <a:p>
            <a:pPr lvl="1">
              <a:lnSpc>
                <a:spcPct val="90000"/>
              </a:lnSpc>
            </a:pPr>
            <a:r>
              <a:rPr lang="fr-FR" sz="1200" smtClean="0"/>
              <a:t>quel est son risque de dépréciation ?</a:t>
            </a:r>
          </a:p>
          <a:p>
            <a:pPr>
              <a:lnSpc>
                <a:spcPct val="90000"/>
              </a:lnSpc>
            </a:pPr>
            <a:endParaRPr lang="fr-FR" sz="1200" smtClean="0"/>
          </a:p>
          <a:p>
            <a:pPr>
              <a:lnSpc>
                <a:spcPct val="90000"/>
              </a:lnSpc>
            </a:pPr>
            <a:r>
              <a:rPr lang="fr-FR" sz="1200" b="1" smtClean="0"/>
              <a:t>Ecole RH </a:t>
            </a:r>
            <a:r>
              <a:rPr lang="fr-FR" sz="1200" smtClean="0"/>
              <a:t>:</a:t>
            </a:r>
          </a:p>
          <a:p>
            <a:pPr>
              <a:lnSpc>
                <a:spcPct val="90000"/>
              </a:lnSpc>
            </a:pPr>
            <a:endParaRPr lang="fr-FR" sz="1200" smtClean="0"/>
          </a:p>
          <a:p>
            <a:pPr lvl="1">
              <a:lnSpc>
                <a:spcPct val="90000"/>
              </a:lnSpc>
            </a:pPr>
            <a:r>
              <a:rPr lang="fr-FR" sz="1200" smtClean="0"/>
              <a:t>approche macro [niveau établissement &amp; entreprise] :</a:t>
            </a:r>
          </a:p>
          <a:p>
            <a:pPr lvl="1">
              <a:lnSpc>
                <a:spcPct val="90000"/>
              </a:lnSpc>
            </a:pPr>
            <a:endParaRPr lang="fr-FR" sz="1200" smtClean="0"/>
          </a:p>
          <a:p>
            <a:pPr lvl="2">
              <a:lnSpc>
                <a:spcPct val="90000"/>
              </a:lnSpc>
            </a:pPr>
            <a:r>
              <a:rPr lang="fr-FR" sz="1200" smtClean="0"/>
              <a:t>quel est l ’indice de savoir-faire, de savoir-être, de motivation au sein de l ’entreprise ?</a:t>
            </a:r>
          </a:p>
          <a:p>
            <a:pPr lvl="2">
              <a:lnSpc>
                <a:spcPct val="90000"/>
              </a:lnSpc>
            </a:pPr>
            <a:r>
              <a:rPr lang="fr-FR" sz="1200" smtClean="0"/>
              <a:t>quelle en est la pérennité 	,</a:t>
            </a:r>
          </a:p>
          <a:p>
            <a:pPr lvl="2">
              <a:lnSpc>
                <a:spcPct val="90000"/>
              </a:lnSpc>
            </a:pPr>
            <a:r>
              <a:rPr lang="fr-FR" sz="1200" smtClean="0"/>
              <a:t>définition et suivi des rituels managériaux collectifs qui entretiennent la dynamique d ’équipe</a:t>
            </a:r>
          </a:p>
          <a:p>
            <a:pPr lvl="1">
              <a:lnSpc>
                <a:spcPct val="90000"/>
              </a:lnSpc>
            </a:pPr>
            <a:endParaRPr lang="fr-FR" sz="1200" smtClean="0"/>
          </a:p>
          <a:p>
            <a:pPr lvl="1">
              <a:lnSpc>
                <a:spcPct val="90000"/>
              </a:lnSpc>
            </a:pPr>
            <a:r>
              <a:rPr lang="fr-FR" sz="1200" smtClean="0"/>
              <a:t>approche micro [au niveau de la personne] :</a:t>
            </a:r>
          </a:p>
          <a:p>
            <a:pPr lvl="1">
              <a:lnSpc>
                <a:spcPct val="90000"/>
              </a:lnSpc>
            </a:pPr>
            <a:endParaRPr lang="fr-FR" sz="1200" smtClean="0"/>
          </a:p>
          <a:p>
            <a:pPr lvl="2">
              <a:lnSpc>
                <a:spcPct val="90000"/>
              </a:lnSpc>
            </a:pPr>
            <a:r>
              <a:rPr lang="fr-FR" sz="1200" smtClean="0"/>
              <a:t>les politiques de gestion de carrière [« GRH »] et le suivi de chaque collaborateur</a:t>
            </a:r>
          </a:p>
          <a:p>
            <a:pPr lvl="2">
              <a:lnSpc>
                <a:spcPct val="90000"/>
              </a:lnSpc>
            </a:pPr>
            <a:r>
              <a:rPr lang="fr-FR" sz="1200" smtClean="0"/>
              <a:t>les politiques de prévention des problèmes sociaux [GPEC] et le suivi de chacun</a:t>
            </a:r>
          </a:p>
          <a:p>
            <a:pPr lvl="2">
              <a:lnSpc>
                <a:spcPct val="90000"/>
              </a:lnSpc>
            </a:pPr>
            <a:r>
              <a:rPr lang="fr-FR" sz="1200" smtClean="0"/>
              <a:t>définition et suivi des rituels individuels qui accompagnent le développement du collaborateur</a:t>
            </a:r>
          </a:p>
          <a:p>
            <a:pPr>
              <a:lnSpc>
                <a:spcPct val="90000"/>
              </a:lnSpc>
              <a:buFont typeface="Arial" pitchFamily="34" charset="0"/>
              <a:buNone/>
            </a:pPr>
            <a:endParaRPr lang="fr-FR" sz="1600" b="1" smtClean="0"/>
          </a:p>
          <a:p>
            <a:pPr>
              <a:lnSpc>
                <a:spcPct val="90000"/>
              </a:lnSpc>
              <a:spcAft>
                <a:spcPts val="1800"/>
              </a:spcAft>
              <a:buFont typeface="Arial" pitchFamily="34" charset="0"/>
              <a:buNone/>
            </a:pPr>
            <a:endParaRPr lang="fr-FR" sz="1600" b="1"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563562"/>
          </a:xfrm>
        </p:spPr>
        <p:txBody>
          <a:bodyPr/>
          <a:lstStyle/>
          <a:p>
            <a:pPr eaLnBrk="1" hangingPunct="1">
              <a:spcAft>
                <a:spcPts val="3000"/>
              </a:spcAft>
            </a:pPr>
            <a:r>
              <a:rPr lang="fr-FR" sz="2400" smtClean="0">
                <a:latin typeface="Helvetica" charset="0"/>
                <a:cs typeface="Helvetica" charset="0"/>
              </a:rPr>
              <a:t>Analyse du mode de management</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1C63A5C9-AA64-42F5-9727-8D1210066657}" type="slidenum">
              <a:rPr lang="en-US"/>
              <a:pPr/>
              <a:t>47</a:t>
            </a:fld>
            <a:endParaRPr lang="en-US"/>
          </a:p>
        </p:txBody>
      </p:sp>
      <p:sp>
        <p:nvSpPr>
          <p:cNvPr id="63492"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3493" name="Content Placeholder 6"/>
          <p:cNvSpPr>
            <a:spLocks noGrp="1"/>
          </p:cNvSpPr>
          <p:nvPr>
            <p:ph idx="1"/>
          </p:nvPr>
        </p:nvSpPr>
        <p:spPr>
          <a:xfrm>
            <a:off x="228600" y="838200"/>
            <a:ext cx="8229600" cy="5518150"/>
          </a:xfrm>
        </p:spPr>
        <p:txBody>
          <a:bodyPr/>
          <a:lstStyle/>
          <a:p>
            <a:pPr>
              <a:lnSpc>
                <a:spcPct val="90000"/>
              </a:lnSpc>
              <a:spcAft>
                <a:spcPts val="1800"/>
              </a:spcAft>
              <a:buFont typeface="Arial" pitchFamily="34" charset="0"/>
              <a:buNone/>
            </a:pPr>
            <a:r>
              <a:rPr lang="fr-FR" sz="1600" smtClean="0">
                <a:solidFill>
                  <a:srgbClr val="FF0000"/>
                </a:solidFill>
                <a:latin typeface="Helvetica" charset="0"/>
              </a:rPr>
              <a:t>La motivation :</a:t>
            </a:r>
          </a:p>
          <a:p>
            <a:pPr lvl="2">
              <a:lnSpc>
                <a:spcPct val="90000"/>
              </a:lnSpc>
              <a:buFont typeface="Arial" pitchFamily="34" charset="0"/>
              <a:buNone/>
            </a:pPr>
            <a:r>
              <a:rPr lang="en-US" sz="1400" smtClean="0"/>
              <a:t>Rémunération</a:t>
            </a:r>
          </a:p>
          <a:p>
            <a:pPr lvl="2">
              <a:lnSpc>
                <a:spcPct val="90000"/>
              </a:lnSpc>
              <a:buFont typeface="Arial" pitchFamily="34" charset="0"/>
              <a:buNone/>
            </a:pPr>
            <a:r>
              <a:rPr lang="en-US" sz="1400" smtClean="0"/>
              <a:t>Reconnaissance </a:t>
            </a:r>
          </a:p>
          <a:p>
            <a:pPr lvl="2">
              <a:lnSpc>
                <a:spcPct val="90000"/>
              </a:lnSpc>
              <a:spcAft>
                <a:spcPts val="600"/>
              </a:spcAft>
              <a:buFont typeface="Arial" pitchFamily="34" charset="0"/>
              <a:buNone/>
            </a:pPr>
            <a:r>
              <a:rPr lang="en-US" sz="1400" smtClean="0"/>
              <a:t>Localisation géographique </a:t>
            </a:r>
          </a:p>
          <a:p>
            <a:pPr lvl="2">
              <a:lnSpc>
                <a:spcPct val="90000"/>
              </a:lnSpc>
              <a:spcAft>
                <a:spcPts val="600"/>
              </a:spcAft>
              <a:buFont typeface="Arial" pitchFamily="34" charset="0"/>
              <a:buNone/>
            </a:pPr>
            <a:r>
              <a:rPr lang="en-US" sz="1400" smtClean="0"/>
              <a:t>Ambiance de travail générale</a:t>
            </a:r>
          </a:p>
          <a:p>
            <a:pPr lvl="2">
              <a:lnSpc>
                <a:spcPct val="90000"/>
              </a:lnSpc>
              <a:spcAft>
                <a:spcPts val="600"/>
              </a:spcAft>
              <a:buFont typeface="Arial" pitchFamily="34" charset="0"/>
              <a:buNone/>
            </a:pPr>
            <a:r>
              <a:rPr lang="en-US" sz="1400" smtClean="0"/>
              <a:t>Attachement aux produits et aux services </a:t>
            </a:r>
          </a:p>
          <a:p>
            <a:pPr lvl="2">
              <a:lnSpc>
                <a:spcPct val="90000"/>
              </a:lnSpc>
              <a:spcAft>
                <a:spcPts val="600"/>
              </a:spcAft>
              <a:buFont typeface="Arial" pitchFamily="34" charset="0"/>
              <a:buNone/>
            </a:pPr>
            <a:r>
              <a:rPr lang="en-US" sz="1400" smtClean="0"/>
              <a:t>Potentiels d’apprentissage </a:t>
            </a:r>
          </a:p>
          <a:p>
            <a:pPr lvl="2">
              <a:lnSpc>
                <a:spcPct val="90000"/>
              </a:lnSpc>
              <a:spcAft>
                <a:spcPts val="600"/>
              </a:spcAft>
              <a:buFont typeface="Arial" pitchFamily="34" charset="0"/>
              <a:buNone/>
            </a:pPr>
            <a:r>
              <a:rPr lang="en-US" sz="1400" smtClean="0"/>
              <a:t>Stabilité de l’entreprise </a:t>
            </a:r>
          </a:p>
          <a:p>
            <a:pPr lvl="2">
              <a:lnSpc>
                <a:spcPct val="90000"/>
              </a:lnSpc>
              <a:spcAft>
                <a:spcPts val="600"/>
              </a:spcAft>
              <a:buFont typeface="Arial" pitchFamily="34" charset="0"/>
              <a:buNone/>
            </a:pPr>
            <a:r>
              <a:rPr lang="en-US" sz="1400" smtClean="0"/>
              <a:t>Conditions de travail </a:t>
            </a:r>
          </a:p>
          <a:p>
            <a:pPr lvl="2">
              <a:lnSpc>
                <a:spcPct val="90000"/>
              </a:lnSpc>
              <a:spcAft>
                <a:spcPts val="600"/>
              </a:spcAft>
              <a:buFont typeface="Arial" pitchFamily="34" charset="0"/>
              <a:buNone/>
            </a:pPr>
            <a:r>
              <a:rPr lang="en-US" sz="1400" smtClean="0"/>
              <a:t>Effort à produire </a:t>
            </a:r>
          </a:p>
          <a:p>
            <a:pPr lvl="2">
              <a:lnSpc>
                <a:spcPct val="90000"/>
              </a:lnSpc>
              <a:spcAft>
                <a:spcPts val="600"/>
              </a:spcAft>
              <a:buFont typeface="Arial" pitchFamily="34" charset="0"/>
              <a:buNone/>
            </a:pPr>
            <a:r>
              <a:rPr lang="en-US" sz="1400" smtClean="0"/>
              <a:t>Potentiels de carrière </a:t>
            </a:r>
          </a:p>
          <a:p>
            <a:pPr lvl="2">
              <a:lnSpc>
                <a:spcPct val="90000"/>
              </a:lnSpc>
              <a:spcAft>
                <a:spcPts val="600"/>
              </a:spcAft>
              <a:buFont typeface="Arial" pitchFamily="34" charset="0"/>
              <a:buNone/>
            </a:pPr>
            <a:r>
              <a:rPr lang="en-US" sz="1400" smtClean="0"/>
              <a:t>Adéquation avec la vie privée </a:t>
            </a:r>
          </a:p>
          <a:p>
            <a:pPr lvl="2">
              <a:lnSpc>
                <a:spcPct val="90000"/>
              </a:lnSpc>
              <a:spcAft>
                <a:spcPts val="600"/>
              </a:spcAft>
              <a:buFont typeface="Arial" pitchFamily="34" charset="0"/>
              <a:buNone/>
            </a:pPr>
            <a:r>
              <a:rPr lang="en-US" sz="1400" smtClean="0"/>
              <a:t>Partage des valeurs </a:t>
            </a:r>
          </a:p>
          <a:p>
            <a:pPr lvl="2">
              <a:lnSpc>
                <a:spcPct val="90000"/>
              </a:lnSpc>
              <a:spcAft>
                <a:spcPts val="600"/>
              </a:spcAft>
              <a:buFont typeface="Arial" pitchFamily="34" charset="0"/>
              <a:buNone/>
            </a:pPr>
            <a:r>
              <a:rPr lang="en-US" sz="1400" smtClean="0"/>
              <a:t>Partage des objectifs </a:t>
            </a:r>
          </a:p>
          <a:p>
            <a:pPr lvl="2">
              <a:lnSpc>
                <a:spcPct val="90000"/>
              </a:lnSpc>
              <a:spcAft>
                <a:spcPts val="600"/>
              </a:spcAft>
              <a:buFont typeface="Arial" pitchFamily="34" charset="0"/>
              <a:buNone/>
            </a:pPr>
            <a:r>
              <a:rPr lang="en-US" sz="1400" smtClean="0"/>
              <a:t>Attachement aux dirigeants </a:t>
            </a:r>
          </a:p>
          <a:p>
            <a:pPr lvl="2">
              <a:lnSpc>
                <a:spcPct val="90000"/>
              </a:lnSpc>
              <a:spcAft>
                <a:spcPts val="600"/>
              </a:spcAft>
              <a:buFont typeface="Arial" pitchFamily="34" charset="0"/>
              <a:buNone/>
            </a:pPr>
            <a:r>
              <a:rPr lang="en-US" sz="1400" smtClean="0"/>
              <a:t>Résignation</a:t>
            </a:r>
            <a:endParaRPr lang="fr-FR" sz="1400" smtClean="0">
              <a:solidFill>
                <a:srgbClr val="00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400" smtClean="0">
              <a:latin typeface="Helvetica" charset="0"/>
            </a:endParaRPr>
          </a:p>
        </p:txBody>
      </p:sp>
      <p:sp>
        <p:nvSpPr>
          <p:cNvPr id="28" name="TextBox 27"/>
          <p:cNvSpPr txBox="1">
            <a:spLocks noChangeArrowheads="1"/>
          </p:cNvSpPr>
          <p:nvPr/>
        </p:nvSpPr>
        <p:spPr bwMode="auto">
          <a:xfrm>
            <a:off x="5276850" y="4419600"/>
            <a:ext cx="2552700" cy="307975"/>
          </a:xfrm>
          <a:prstGeom prst="rect">
            <a:avLst/>
          </a:prstGeom>
          <a:gradFill rotWithShape="1">
            <a:gsLst>
              <a:gs pos="0">
                <a:srgbClr val="FF9A99"/>
              </a:gs>
              <a:gs pos="100000">
                <a:srgbClr val="D1403C"/>
              </a:gs>
            </a:gsLst>
            <a:lin ang="5400000"/>
          </a:gradFill>
          <a:ln w="9525">
            <a:solidFill>
              <a:srgbClr val="BE4B48"/>
            </a:solidFill>
            <a:miter lim="800000"/>
            <a:headEnd/>
            <a:tailEnd/>
          </a:ln>
          <a:effectLst>
            <a:outerShdw dist="23000" dir="5400000" rotWithShape="0">
              <a:srgbClr val="808080">
                <a:alpha val="34999"/>
              </a:srgbClr>
            </a:outerShdw>
          </a:effectLst>
        </p:spPr>
        <p:txBody>
          <a:bodyPr wrap="none">
            <a:spAutoFit/>
          </a:bodyPr>
          <a:lstStyle/>
          <a:p>
            <a:r>
              <a:rPr lang="en-US" sz="1400">
                <a:solidFill>
                  <a:srgbClr val="FFFFFF"/>
                </a:solidFill>
                <a:latin typeface="Calibri" pitchFamily="34" charset="0"/>
              </a:rPr>
              <a:t>Vérifier le sens et les attentes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57200" y="274638"/>
            <a:ext cx="8229600" cy="563562"/>
          </a:xfrm>
        </p:spPr>
        <p:txBody>
          <a:bodyPr/>
          <a:lstStyle/>
          <a:p>
            <a:pPr eaLnBrk="1" hangingPunct="1">
              <a:spcAft>
                <a:spcPts val="3000"/>
              </a:spcAft>
            </a:pPr>
            <a:r>
              <a:rPr lang="fr-FR" sz="2400" smtClean="0">
                <a:latin typeface="Helvetica" charset="0"/>
                <a:cs typeface="Helvetica" charset="0"/>
              </a:rPr>
              <a:t>Analyse du mode de management</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A3F23131-24A1-41A2-9F1A-EE90D1D8A38D}" type="slidenum">
              <a:rPr lang="en-US"/>
              <a:pPr/>
              <a:t>48</a:t>
            </a:fld>
            <a:endParaRPr lang="en-US"/>
          </a:p>
        </p:txBody>
      </p:sp>
      <p:sp>
        <p:nvSpPr>
          <p:cNvPr id="64516"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4517" name="Content Placeholder 6"/>
          <p:cNvSpPr>
            <a:spLocks noGrp="1"/>
          </p:cNvSpPr>
          <p:nvPr>
            <p:ph idx="1"/>
          </p:nvPr>
        </p:nvSpPr>
        <p:spPr>
          <a:xfrm>
            <a:off x="228600" y="838200"/>
            <a:ext cx="8229600" cy="5518150"/>
          </a:xfrm>
        </p:spPr>
        <p:txBody>
          <a:bodyPr/>
          <a:lstStyle/>
          <a:p>
            <a:pPr>
              <a:lnSpc>
                <a:spcPct val="90000"/>
              </a:lnSpc>
              <a:spcAft>
                <a:spcPts val="1800"/>
              </a:spcAft>
              <a:buFont typeface="Arial" pitchFamily="34" charset="0"/>
              <a:buNone/>
            </a:pPr>
            <a:r>
              <a:rPr lang="fr-FR" sz="1600" smtClean="0">
                <a:solidFill>
                  <a:srgbClr val="FF0000"/>
                </a:solidFill>
                <a:latin typeface="Helvetica" charset="0"/>
              </a:rPr>
              <a:t>Grille d’analyse stratégique des acteurs.</a:t>
            </a:r>
          </a:p>
          <a:p>
            <a:pPr>
              <a:lnSpc>
                <a:spcPct val="90000"/>
              </a:lnSpc>
              <a:spcAft>
                <a:spcPts val="600"/>
              </a:spcAft>
              <a:buFont typeface="Arial" pitchFamily="34" charset="0"/>
              <a:buNone/>
            </a:pPr>
            <a:r>
              <a:rPr lang="fr-FR" sz="1600" smtClean="0">
                <a:solidFill>
                  <a:srgbClr val="000000"/>
                </a:solidFill>
                <a:latin typeface="Helvetica" charset="0"/>
              </a:rPr>
              <a:t>But :</a:t>
            </a:r>
            <a:endParaRPr lang="fr-FR" sz="1400" smtClean="0">
              <a:solidFill>
                <a:srgbClr val="000000"/>
              </a:solidFill>
              <a:latin typeface="Helvetica" charset="0"/>
            </a:endParaRPr>
          </a:p>
          <a:p>
            <a:pPr lvl="1">
              <a:lnSpc>
                <a:spcPct val="90000"/>
              </a:lnSpc>
            </a:pPr>
            <a:r>
              <a:rPr lang="fr-FR" sz="1200" smtClean="0">
                <a:solidFill>
                  <a:srgbClr val="000000"/>
                </a:solidFill>
                <a:latin typeface="Helvetica" charset="0"/>
              </a:rPr>
              <a:t>Positionner les acteurs vis à vis d’un projet</a:t>
            </a:r>
          </a:p>
          <a:p>
            <a:pPr lvl="1">
              <a:lnSpc>
                <a:spcPct val="90000"/>
              </a:lnSpc>
              <a:spcAft>
                <a:spcPts val="3600"/>
              </a:spcAft>
            </a:pPr>
            <a:r>
              <a:rPr lang="fr-FR" sz="1200" smtClean="0">
                <a:solidFill>
                  <a:srgbClr val="000000"/>
                </a:solidFill>
                <a:latin typeface="Helvetica" charset="0"/>
              </a:rPr>
              <a:t>Analyser une situation </a:t>
            </a:r>
            <a:endParaRPr lang="fr-FR" sz="1800" smtClean="0">
              <a:solidFill>
                <a:srgbClr val="00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400" smtClean="0">
              <a:latin typeface="Helvetica" charset="0"/>
            </a:endParaRPr>
          </a:p>
        </p:txBody>
      </p:sp>
      <p:graphicFrame>
        <p:nvGraphicFramePr>
          <p:cNvPr id="10" name="Table 9"/>
          <p:cNvGraphicFramePr>
            <a:graphicFrameLocks noGrp="1"/>
          </p:cNvGraphicFramePr>
          <p:nvPr/>
        </p:nvGraphicFramePr>
        <p:xfrm>
          <a:off x="914400" y="2743200"/>
          <a:ext cx="7315200" cy="2746375"/>
        </p:xfrm>
        <a:graphic>
          <a:graphicData uri="http://schemas.openxmlformats.org/drawingml/2006/table">
            <a:tbl>
              <a:tblPr/>
              <a:tblGrid>
                <a:gridCol w="1044575"/>
                <a:gridCol w="1046163"/>
                <a:gridCol w="1044575"/>
                <a:gridCol w="1044575"/>
                <a:gridCol w="1044575"/>
                <a:gridCol w="1046162"/>
                <a:gridCol w="1044575"/>
              </a:tblGrid>
              <a:tr h="54927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1" i="0" u="none" strike="noStrike" cap="none" normalizeH="0" baseline="0" smtClean="0">
                        <a:ln>
                          <a:noFill/>
                        </a:ln>
                        <a:solidFill>
                          <a:srgbClr val="FFFFFF"/>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Helvetica" charset="0"/>
                          <a:ea typeface="ヒラギノ角ゴ Pro W3" charset="-128"/>
                          <a:cs typeface="Helvetica" charset="0"/>
                        </a:rPr>
                        <a:t>Missions</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Helvetica" charset="0"/>
                          <a:ea typeface="ヒラギノ角ゴ Pro W3" charset="-128"/>
                          <a:cs typeface="Helvetica" charset="0"/>
                        </a:rPr>
                        <a:t>Objectifs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Helvetica" charset="0"/>
                          <a:ea typeface="ヒラギノ角ゴ Pro W3" charset="-128"/>
                          <a:cs typeface="Helvetica" charset="0"/>
                        </a:rPr>
                        <a:t>Enjeux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Helvetica" charset="0"/>
                          <a:ea typeface="ヒラギノ角ゴ Pro W3" charset="-128"/>
                          <a:cs typeface="Helvetica" charset="0"/>
                        </a:rPr>
                        <a:t>Atouts</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Helvetica" charset="0"/>
                          <a:ea typeface="ヒラギノ角ゴ Pro W3" charset="-128"/>
                          <a:cs typeface="Helvetica" charset="0"/>
                        </a:rPr>
                        <a:t>Ressources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Helvetica" charset="0"/>
                          <a:ea typeface="ヒラギノ角ゴ Pro W3" charset="-128"/>
                          <a:cs typeface="Helvetica" charset="0"/>
                        </a:rPr>
                        <a:t>Handicaps</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Helvetica" charset="0"/>
                          <a:ea typeface="ヒラギノ角ゴ Pro W3" charset="-128"/>
                          <a:cs typeface="Helvetica" charset="0"/>
                        </a:rPr>
                        <a:t>Contraintes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Helvetica" charset="0"/>
                          <a:ea typeface="ヒラギノ角ゴ Pro W3" charset="-128"/>
                          <a:cs typeface="Helvetica" charset="0"/>
                        </a:rPr>
                        <a:t>Marge de manoeuvre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Helvetica" charset="0"/>
                          <a:ea typeface="ヒラギノ角ゴ Pro W3" charset="-128"/>
                          <a:cs typeface="Helvetica" charset="0"/>
                        </a:rPr>
                        <a:t>Stratégie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492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Helvetica" charset="0"/>
                          <a:ea typeface="ヒラギノ角ゴ Pro W3" charset="-128"/>
                          <a:cs typeface="Helvetica" charset="0"/>
                        </a:rPr>
                        <a:t>Acteur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492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Helvetica" charset="0"/>
                          <a:ea typeface="ヒラギノ角ゴ Pro W3" charset="-128"/>
                          <a:cs typeface="Helvetica" charset="0"/>
                        </a:rPr>
                        <a:t>Acteur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492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Helvetica" charset="0"/>
                          <a:ea typeface="ヒラギノ角ゴ Pro W3" charset="-128"/>
                          <a:cs typeface="Helvetica" charset="0"/>
                        </a:rPr>
                        <a:t>Acteur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4927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Helvetica" charset="0"/>
                        <a:ea typeface="ヒラギノ角ゴ Pro W3" charset="-128"/>
                        <a:cs typeface="Helvetica"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457200" y="274638"/>
            <a:ext cx="8229600" cy="563562"/>
          </a:xfrm>
        </p:spPr>
        <p:txBody>
          <a:bodyPr/>
          <a:lstStyle/>
          <a:p>
            <a:pPr eaLnBrk="1" hangingPunct="1">
              <a:spcAft>
                <a:spcPts val="3000"/>
              </a:spcAft>
            </a:pPr>
            <a:r>
              <a:rPr lang="fr-FR" sz="2400" smtClean="0">
                <a:latin typeface="Helvetica" charset="0"/>
                <a:cs typeface="Helvetica" charset="0"/>
              </a:rPr>
              <a:t>Analyse du système de pilotage-contrôle</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2691BE2B-DE05-4B23-B5E5-A1804CA0DCC8}" type="slidenum">
              <a:rPr lang="en-US"/>
              <a:pPr/>
              <a:t>49</a:t>
            </a:fld>
            <a:endParaRPr lang="en-US"/>
          </a:p>
        </p:txBody>
      </p:sp>
      <p:sp>
        <p:nvSpPr>
          <p:cNvPr id="66564"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6565" name="Content Placeholder 6"/>
          <p:cNvSpPr>
            <a:spLocks noGrp="1"/>
          </p:cNvSpPr>
          <p:nvPr>
            <p:ph idx="1"/>
          </p:nvPr>
        </p:nvSpPr>
        <p:spPr>
          <a:xfrm>
            <a:off x="228600" y="838200"/>
            <a:ext cx="8229600" cy="5518150"/>
          </a:xfrm>
        </p:spPr>
        <p:txBody>
          <a:bodyPr/>
          <a:lstStyle/>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r>
              <a:rPr lang="fr-FR" sz="1600" smtClean="0">
                <a:solidFill>
                  <a:srgbClr val="FF0000"/>
                </a:solidFill>
                <a:latin typeface="Helvetica" charset="0"/>
              </a:rPr>
              <a:t>On relève à partir de l’analyse des postes et de l’analyse des processus les indicateurs</a:t>
            </a:r>
          </a:p>
          <a:p>
            <a:r>
              <a:rPr lang="fr-FR" sz="1400" smtClean="0">
                <a:latin typeface="Helvetica" charset="0"/>
                <a:cs typeface="Helvetica" charset="0"/>
              </a:rPr>
              <a:t>On met en évidence les types d’indicateurs relevés : résultats, fonctionnement, efficience</a:t>
            </a:r>
            <a:endParaRPr lang="en-GB" sz="1400" smtClean="0">
              <a:latin typeface="Helvetica" charset="0"/>
              <a:cs typeface="Helvetica" charset="0"/>
            </a:endParaRPr>
          </a:p>
          <a:p>
            <a:pPr>
              <a:buFont typeface="Arial" pitchFamily="34" charset="0"/>
              <a:buNone/>
            </a:pPr>
            <a:r>
              <a:rPr lang="fr-FR" sz="1400" smtClean="0">
                <a:latin typeface="Helvetica" charset="0"/>
                <a:cs typeface="Helvetica" charset="0"/>
              </a:rPr>
              <a:t> </a:t>
            </a:r>
            <a:endParaRPr lang="en-GB" sz="1400" smtClean="0">
              <a:latin typeface="Helvetica" charset="0"/>
              <a:cs typeface="Helvetica" charset="0"/>
            </a:endParaRPr>
          </a:p>
          <a:p>
            <a:pPr>
              <a:spcAft>
                <a:spcPts val="600"/>
              </a:spcAft>
            </a:pPr>
            <a:r>
              <a:rPr lang="fr-FR" sz="1400" smtClean="0">
                <a:latin typeface="Helvetica" charset="0"/>
                <a:cs typeface="Helvetica" charset="0"/>
              </a:rPr>
              <a:t>On Vérifie que les principes fondamentaux sont respectés. Par exemple :</a:t>
            </a:r>
            <a:endParaRPr lang="en-GB" sz="1400" smtClean="0">
              <a:latin typeface="Helvetica" charset="0"/>
              <a:cs typeface="Helvetica" charset="0"/>
            </a:endParaRPr>
          </a:p>
          <a:p>
            <a:pPr lvl="1">
              <a:spcAft>
                <a:spcPts val="600"/>
              </a:spcAft>
            </a:pPr>
            <a:r>
              <a:rPr lang="fr-FR" sz="1200" smtClean="0">
                <a:latin typeface="Helvetica" charset="0"/>
                <a:cs typeface="Helvetica" charset="0"/>
              </a:rPr>
              <a:t> le principe d’alignement stratégique des indicateurs sur la vision ;</a:t>
            </a:r>
            <a:endParaRPr lang="en-GB" sz="1200" smtClean="0">
              <a:latin typeface="Helvetica" charset="0"/>
              <a:cs typeface="Helvetica" charset="0"/>
            </a:endParaRPr>
          </a:p>
          <a:p>
            <a:pPr lvl="1">
              <a:spcAft>
                <a:spcPts val="600"/>
              </a:spcAft>
            </a:pPr>
            <a:r>
              <a:rPr lang="fr-FR" sz="1200" smtClean="0">
                <a:latin typeface="Helvetica" charset="0"/>
                <a:cs typeface="Helvetica" charset="0"/>
              </a:rPr>
              <a:t>le principe de cohérence hiérarchique des indicateurs : « les indicateurs de performance d’un niveau « n »  appartiennent aux indicateurs de performance du rang « n+1 »</a:t>
            </a:r>
            <a:endParaRPr lang="en-GB" sz="1200" smtClean="0">
              <a:latin typeface="Helvetica" charset="0"/>
              <a:cs typeface="Helvetica" charset="0"/>
            </a:endParaRPr>
          </a:p>
          <a:p>
            <a:pPr lvl="1"/>
            <a:r>
              <a:rPr lang="fr-FR" sz="1200" smtClean="0">
                <a:latin typeface="Helvetica" charset="0"/>
                <a:cs typeface="Helvetica" charset="0"/>
              </a:rPr>
              <a:t>le principe de cohérence transverse : «  les indicateurs de performance d’un service d’appui concourent sans contradiction à la réalisation des indicateurs stratégiques.	</a:t>
            </a:r>
          </a:p>
          <a:p>
            <a:pPr lvl="1"/>
            <a:endParaRPr lang="fr-FR" sz="1200" smtClean="0">
              <a:latin typeface="Helvetica" charset="0"/>
              <a:cs typeface="Helvetica" charset="0"/>
            </a:endParaRPr>
          </a:p>
          <a:p>
            <a:r>
              <a:rPr lang="fr-FR" sz="1400" smtClean="0">
                <a:latin typeface="Helvetica" charset="0"/>
                <a:cs typeface="Helvetica" charset="0"/>
              </a:rPr>
              <a:t>On s’assure de leur existence, de leur cohérence, de leur utilité</a:t>
            </a:r>
          </a:p>
          <a:p>
            <a:pPr>
              <a:buFont typeface="Arial" pitchFamily="34" charset="0"/>
              <a:buNone/>
            </a:pPr>
            <a:endParaRPr lang="fr-FR" sz="1400" smtClean="0">
              <a:latin typeface="Helvetica" charset="0"/>
              <a:cs typeface="Helvetica" charset="0"/>
            </a:endParaRPr>
          </a:p>
          <a:p>
            <a:pPr>
              <a:buFont typeface="Arial" pitchFamily="34" charset="0"/>
              <a:buNone/>
            </a:pPr>
            <a:endParaRPr lang="en-GB" sz="1600" smtClean="0">
              <a:latin typeface="Helvetica" charset="0"/>
              <a:cs typeface="Helvetica" charset="0"/>
            </a:endParaRPr>
          </a:p>
          <a:p>
            <a:pPr>
              <a:buFont typeface="Arial" pitchFamily="34" charset="0"/>
              <a:buNone/>
            </a:pPr>
            <a:r>
              <a:rPr lang="fr-FR" sz="1200" smtClean="0"/>
              <a:t> </a:t>
            </a: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400" smtClean="0">
              <a:latin typeface="Helvetica"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z="2800" smtClean="0">
                <a:latin typeface="Helvetica" charset="0"/>
              </a:rPr>
              <a:t>Les six dimensions de l’ organisation</a:t>
            </a:r>
          </a:p>
        </p:txBody>
      </p:sp>
      <p:sp>
        <p:nvSpPr>
          <p:cNvPr id="20483" name="Content Placeholder 2"/>
          <p:cNvSpPr>
            <a:spLocks noGrp="1"/>
          </p:cNvSpPr>
          <p:nvPr>
            <p:ph idx="1"/>
          </p:nvPr>
        </p:nvSpPr>
        <p:spPr/>
        <p:txBody>
          <a:bodyPr/>
          <a:lstStyle/>
          <a:p>
            <a:pPr eaLnBrk="1" hangingPunct="1">
              <a:buFont typeface="Arial" pitchFamily="34" charset="0"/>
              <a:buNone/>
            </a:pPr>
            <a:r>
              <a:rPr lang="en-US" sz="2000" smtClean="0">
                <a:solidFill>
                  <a:srgbClr val="800000"/>
                </a:solidFill>
                <a:latin typeface="Helvetica" charset="0"/>
                <a:cs typeface="Helvetica" charset="0"/>
              </a:rPr>
              <a:t>1.	Les objectifs, les principes  et la stratégie</a:t>
            </a:r>
          </a:p>
          <a:p>
            <a:pPr eaLnBrk="1" hangingPunct="1">
              <a:buFont typeface="Arial" pitchFamily="34" charset="0"/>
              <a:buNone/>
            </a:pPr>
            <a:r>
              <a:rPr lang="en-US" sz="2000" smtClean="0">
                <a:solidFill>
                  <a:srgbClr val="800000"/>
                </a:solidFill>
                <a:latin typeface="Helvetica" charset="0"/>
                <a:cs typeface="Helvetica" charset="0"/>
              </a:rPr>
              <a:t> </a:t>
            </a:r>
          </a:p>
          <a:p>
            <a:pPr lvl="1" eaLnBrk="1" hangingPunct="1"/>
            <a:r>
              <a:rPr lang="en-US" sz="1600" smtClean="0">
                <a:latin typeface="Helvetica" charset="0"/>
                <a:cs typeface="Helvetica" charset="0"/>
              </a:rPr>
              <a:t>La </a:t>
            </a:r>
            <a:r>
              <a:rPr lang="en-US" sz="1600" b="1" smtClean="0">
                <a:latin typeface="Helvetica" charset="0"/>
                <a:cs typeface="Helvetica" charset="0"/>
              </a:rPr>
              <a:t>stratégie</a:t>
            </a:r>
            <a:r>
              <a:rPr lang="en-US" sz="1600" smtClean="0">
                <a:latin typeface="Helvetica" charset="0"/>
                <a:cs typeface="Helvetica" charset="0"/>
              </a:rPr>
              <a:t> est donnée par la direction</a:t>
            </a:r>
          </a:p>
          <a:p>
            <a:pPr lvl="1" eaLnBrk="1" hangingPunct="1"/>
            <a:r>
              <a:rPr lang="en-US" sz="1600" smtClean="0">
                <a:latin typeface="Helvetica" charset="0"/>
                <a:cs typeface="Helvetica" charset="0"/>
              </a:rPr>
              <a:t>L’organisateur n’intervient pas sur elle, mais il doit la comprendre parfaitement</a:t>
            </a:r>
          </a:p>
          <a:p>
            <a:pPr lvl="1" eaLnBrk="1" hangingPunct="1"/>
            <a:endParaRPr lang="en-US" sz="1600" smtClean="0">
              <a:latin typeface="Helvetica" charset="0"/>
              <a:cs typeface="Helvetica" charset="0"/>
            </a:endParaRPr>
          </a:p>
          <a:p>
            <a:pPr lvl="1" eaLnBrk="1" hangingPunct="1"/>
            <a:r>
              <a:rPr lang="en-US" sz="1600" smtClean="0">
                <a:latin typeface="Helvetica" charset="0"/>
                <a:cs typeface="Helvetica" charset="0"/>
              </a:rPr>
              <a:t>Les </a:t>
            </a:r>
            <a:r>
              <a:rPr lang="en-US" sz="1600" b="1" smtClean="0">
                <a:latin typeface="Helvetica" charset="0"/>
                <a:cs typeface="Helvetica" charset="0"/>
              </a:rPr>
              <a:t>objectifs</a:t>
            </a:r>
            <a:r>
              <a:rPr lang="en-US" sz="1600" smtClean="0">
                <a:latin typeface="Helvetica" charset="0"/>
                <a:cs typeface="Helvetica" charset="0"/>
              </a:rPr>
              <a:t> sont déduits des finalités et de la stratégie</a:t>
            </a:r>
          </a:p>
          <a:p>
            <a:pPr lvl="1" eaLnBrk="1" hangingPunct="1">
              <a:spcAft>
                <a:spcPts val="2400"/>
              </a:spcAft>
            </a:pPr>
            <a:r>
              <a:rPr lang="en-US" sz="1600" smtClean="0">
                <a:latin typeface="Helvetica" charset="0"/>
                <a:cs typeface="Helvetica" charset="0"/>
              </a:rPr>
              <a:t>Ils sont déclinés dans chaque fonction et à chaque niveau hiérarchique</a:t>
            </a:r>
          </a:p>
          <a:p>
            <a:pPr lvl="1" eaLnBrk="1" hangingPunct="1"/>
            <a:r>
              <a:rPr lang="en-US" sz="1600" smtClean="0">
                <a:latin typeface="Helvetica" charset="0"/>
                <a:cs typeface="Helvetica" charset="0"/>
              </a:rPr>
              <a:t>Les </a:t>
            </a:r>
            <a:r>
              <a:rPr lang="en-US" sz="1600" b="1" smtClean="0">
                <a:latin typeface="Helvetica" charset="0"/>
                <a:cs typeface="Helvetica" charset="0"/>
              </a:rPr>
              <a:t>principes</a:t>
            </a:r>
            <a:r>
              <a:rPr lang="en-US" sz="1600" smtClean="0">
                <a:latin typeface="Helvetica" charset="0"/>
                <a:cs typeface="Helvetica" charset="0"/>
              </a:rPr>
              <a:t> sont explicites ou implicites</a:t>
            </a:r>
          </a:p>
          <a:p>
            <a:pPr lvl="1" eaLnBrk="1" hangingPunct="1"/>
            <a:r>
              <a:rPr lang="en-US" sz="1600" smtClean="0">
                <a:latin typeface="Helvetica" charset="0"/>
                <a:cs typeface="Helvetica" charset="0"/>
              </a:rPr>
              <a:t>Ils sont le reflet des valeurs </a:t>
            </a:r>
          </a:p>
          <a:p>
            <a:pPr lvl="1" eaLnBrk="1" hangingPunct="1"/>
            <a:r>
              <a:rPr lang="en-US" sz="1600" smtClean="0">
                <a:latin typeface="Helvetica" charset="0"/>
                <a:cs typeface="Helvetica" charset="0"/>
              </a:rPr>
              <a:t>Ils sont normalement relayés par le management</a:t>
            </a:r>
          </a:p>
        </p:txBody>
      </p:sp>
      <p:sp>
        <p:nvSpPr>
          <p:cNvPr id="4" name="Slide Number Placeholder 3"/>
          <p:cNvSpPr>
            <a:spLocks noGrp="1"/>
          </p:cNvSpPr>
          <p:nvPr>
            <p:ph type="sldNum" sz="quarter" idx="12"/>
          </p:nvPr>
        </p:nvSpPr>
        <p:spPr/>
        <p:txBody>
          <a:bodyPr/>
          <a:lstStyle/>
          <a:p>
            <a:fld id="{8B461079-CB32-4D4E-B04C-8CC4529E4B05}" type="slidenum">
              <a:rPr lang="en-US"/>
              <a:pPr/>
              <a:t>5</a:t>
            </a:fld>
            <a:endParaRPr lang="en-US"/>
          </a:p>
        </p:txBody>
      </p:sp>
      <p:sp>
        <p:nvSpPr>
          <p:cNvPr id="20485"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274638"/>
            <a:ext cx="8229600" cy="563562"/>
          </a:xfrm>
        </p:spPr>
        <p:txBody>
          <a:bodyPr/>
          <a:lstStyle/>
          <a:p>
            <a:pPr eaLnBrk="1" hangingPunct="1">
              <a:spcAft>
                <a:spcPts val="3000"/>
              </a:spcAft>
            </a:pPr>
            <a:r>
              <a:rPr lang="fr-FR" sz="2400" smtClean="0">
                <a:latin typeface="Helvetica" charset="0"/>
                <a:cs typeface="Helvetica" charset="0"/>
              </a:rPr>
              <a:t>Analyse du système d’information</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36A8FD3E-BAF7-497E-9249-2ACB3F021E75}" type="slidenum">
              <a:rPr lang="en-US"/>
              <a:pPr/>
              <a:t>50</a:t>
            </a:fld>
            <a:endParaRPr lang="en-US"/>
          </a:p>
        </p:txBody>
      </p:sp>
      <p:sp>
        <p:nvSpPr>
          <p:cNvPr id="67588"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7589" name="Content Placeholder 6"/>
          <p:cNvSpPr>
            <a:spLocks noGrp="1"/>
          </p:cNvSpPr>
          <p:nvPr>
            <p:ph idx="1"/>
          </p:nvPr>
        </p:nvSpPr>
        <p:spPr>
          <a:xfrm>
            <a:off x="228600" y="838200"/>
            <a:ext cx="8229600" cy="5518150"/>
          </a:xfrm>
        </p:spPr>
        <p:txBody>
          <a:bodyPr/>
          <a:lstStyle/>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r>
              <a:rPr lang="fr-FR" sz="1600" smtClean="0">
                <a:solidFill>
                  <a:srgbClr val="FF0000"/>
                </a:solidFill>
                <a:latin typeface="Helvetica" charset="0"/>
              </a:rPr>
              <a:t>On procède à l’examen des outils informatiques utilisés :</a:t>
            </a:r>
          </a:p>
          <a:p>
            <a:pPr lvl="4" eaLnBrk="1" hangingPunct="1">
              <a:lnSpc>
                <a:spcPct val="180000"/>
              </a:lnSpc>
            </a:pPr>
            <a:r>
              <a:rPr lang="fr-FR" sz="1600" smtClean="0"/>
              <a:t>Degré d’automatisation	</a:t>
            </a:r>
          </a:p>
          <a:p>
            <a:pPr lvl="4" eaLnBrk="1" hangingPunct="1">
              <a:lnSpc>
                <a:spcPct val="180000"/>
              </a:lnSpc>
            </a:pPr>
            <a:r>
              <a:rPr lang="fr-FR" sz="1600" smtClean="0"/>
              <a:t>Simplicité d’utilisation</a:t>
            </a:r>
          </a:p>
          <a:p>
            <a:pPr lvl="4" eaLnBrk="1" hangingPunct="1">
              <a:lnSpc>
                <a:spcPct val="180000"/>
              </a:lnSpc>
            </a:pPr>
            <a:r>
              <a:rPr lang="fr-FR" sz="1600" smtClean="0"/>
              <a:t>Intégration des outils (en fonction des postes de travail)</a:t>
            </a:r>
          </a:p>
          <a:p>
            <a:pPr lvl="4" eaLnBrk="1" hangingPunct="1">
              <a:lnSpc>
                <a:spcPct val="180000"/>
              </a:lnSpc>
            </a:pPr>
            <a:r>
              <a:rPr lang="fr-FR" sz="1600" smtClean="0"/>
              <a:t>Temps passé sur les outils</a:t>
            </a:r>
          </a:p>
          <a:p>
            <a:pPr lvl="4" eaLnBrk="1" hangingPunct="1">
              <a:lnSpc>
                <a:spcPct val="180000"/>
              </a:lnSpc>
            </a:pPr>
            <a:r>
              <a:rPr lang="fr-FR" sz="1600" smtClean="0"/>
              <a:t>Gain de temps apporté</a:t>
            </a:r>
          </a:p>
          <a:p>
            <a:pPr lvl="4" eaLnBrk="1" hangingPunct="1">
              <a:lnSpc>
                <a:spcPct val="180000"/>
              </a:lnSpc>
            </a:pPr>
            <a:r>
              <a:rPr lang="fr-FR" sz="1600" smtClean="0">
                <a:solidFill>
                  <a:srgbClr val="000000"/>
                </a:solidFill>
                <a:latin typeface="Helvetica" charset="0"/>
              </a:rPr>
              <a:t>Maîtrise des outils par les utilisateurs</a:t>
            </a:r>
          </a:p>
          <a:p>
            <a:pPr lvl="4" eaLnBrk="1" hangingPunct="1">
              <a:lnSpc>
                <a:spcPct val="180000"/>
              </a:lnSpc>
            </a:pPr>
            <a:r>
              <a:rPr lang="fr-FR" sz="1600" smtClean="0">
                <a:solidFill>
                  <a:srgbClr val="000000"/>
                </a:solidFill>
                <a:latin typeface="Helvetica" charset="0"/>
              </a:rPr>
              <a:t>Adaptation aux besoins et à leurs évolutions</a:t>
            </a: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400" smtClean="0">
              <a:latin typeface="Helvetica"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457200" y="274638"/>
            <a:ext cx="8229600" cy="563562"/>
          </a:xfrm>
        </p:spPr>
        <p:txBody>
          <a:bodyPr/>
          <a:lstStyle/>
          <a:p>
            <a:pPr eaLnBrk="1" hangingPunct="1">
              <a:spcAft>
                <a:spcPts val="3000"/>
              </a:spcAft>
            </a:pPr>
            <a:r>
              <a:rPr lang="fr-FR" sz="2400" smtClean="0">
                <a:latin typeface="Helvetica" charset="0"/>
                <a:cs typeface="Helvetica" charset="0"/>
              </a:rPr>
              <a:t>Analyse du système d’information</a:t>
            </a:r>
            <a:br>
              <a:rPr lang="fr-FR" sz="2400" smtClean="0">
                <a:latin typeface="Helvetica" charset="0"/>
                <a:cs typeface="Helvetica" charset="0"/>
              </a:rPr>
            </a:br>
            <a:r>
              <a:rPr lang="fr-FR" sz="1800" smtClean="0"/>
              <a:t/>
            </a:r>
            <a:br>
              <a:rPr lang="fr-FR" sz="1800" smtClean="0"/>
            </a:br>
            <a:endParaRPr lang="en-US" sz="2400" smtClean="0">
              <a:latin typeface="Helvetica" charset="0"/>
            </a:endParaRPr>
          </a:p>
        </p:txBody>
      </p:sp>
      <p:sp>
        <p:nvSpPr>
          <p:cNvPr id="4" name="Slide Number Placeholder 3"/>
          <p:cNvSpPr>
            <a:spLocks noGrp="1"/>
          </p:cNvSpPr>
          <p:nvPr>
            <p:ph type="sldNum" sz="quarter" idx="12"/>
          </p:nvPr>
        </p:nvSpPr>
        <p:spPr/>
        <p:txBody>
          <a:bodyPr/>
          <a:lstStyle/>
          <a:p>
            <a:fld id="{2D6C99DB-F98C-47C8-B2BF-8CAAE0BBFA4B}" type="slidenum">
              <a:rPr lang="en-US"/>
              <a:pPr/>
              <a:t>51</a:t>
            </a:fld>
            <a:endParaRPr lang="en-US"/>
          </a:p>
        </p:txBody>
      </p:sp>
      <p:sp>
        <p:nvSpPr>
          <p:cNvPr id="68612" name="Footer Placeholder 4"/>
          <p:cNvSpPr>
            <a:spLocks noGrp="1"/>
          </p:cNvSpPr>
          <p:nvPr>
            <p:ph type="ftr" sz="quarter" idx="11"/>
          </p:nvPr>
        </p:nvSpPr>
        <p:spPr bwMode="auto">
          <a:noFill/>
          <a:ln>
            <a:miter lim="800000"/>
            <a:headEnd/>
            <a:tailEnd/>
          </a:ln>
        </p:spPr>
        <p:txBody>
          <a:bodyPr/>
          <a:lstStyle/>
          <a:p>
            <a:r>
              <a:rPr lang="en-US"/>
              <a:t>B. France-Lanord</a:t>
            </a:r>
          </a:p>
        </p:txBody>
      </p:sp>
      <p:sp>
        <p:nvSpPr>
          <p:cNvPr id="68613" name="Content Placeholder 6"/>
          <p:cNvSpPr>
            <a:spLocks noGrp="1"/>
          </p:cNvSpPr>
          <p:nvPr>
            <p:ph idx="1"/>
          </p:nvPr>
        </p:nvSpPr>
        <p:spPr>
          <a:xfrm>
            <a:off x="228600" y="838200"/>
            <a:ext cx="8229600" cy="5518150"/>
          </a:xfrm>
        </p:spPr>
        <p:txBody>
          <a:bodyPr/>
          <a:lstStyle/>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r>
              <a:rPr lang="fr-FR" sz="1600" smtClean="0">
                <a:solidFill>
                  <a:srgbClr val="FF0000"/>
                </a:solidFill>
                <a:latin typeface="Helvetica" charset="0"/>
              </a:rPr>
              <a:t>Examen des informations utilisées des moyens d’accès, de communication et de KM :</a:t>
            </a:r>
          </a:p>
          <a:p>
            <a:pPr>
              <a:lnSpc>
                <a:spcPct val="90000"/>
              </a:lnSpc>
              <a:spcAft>
                <a:spcPts val="1800"/>
              </a:spcAft>
              <a:buFont typeface="Arial" pitchFamily="34" charset="0"/>
              <a:buNone/>
            </a:pPr>
            <a:r>
              <a:rPr lang="fr-FR" sz="1400" b="1" smtClean="0">
                <a:solidFill>
                  <a:srgbClr val="000000"/>
                </a:solidFill>
                <a:latin typeface="Helvetica" charset="0"/>
              </a:rPr>
              <a:t>On évalue </a:t>
            </a:r>
            <a:r>
              <a:rPr lang="fr-FR" sz="1600" smtClean="0">
                <a:solidFill>
                  <a:srgbClr val="000000"/>
                </a:solidFill>
                <a:latin typeface="Helvetica" charset="0"/>
              </a:rPr>
              <a:t>:</a:t>
            </a:r>
          </a:p>
          <a:p>
            <a:pPr lvl="1">
              <a:lnSpc>
                <a:spcPct val="90000"/>
              </a:lnSpc>
              <a:spcAft>
                <a:spcPts val="600"/>
              </a:spcAft>
            </a:pPr>
            <a:r>
              <a:rPr lang="fr-FR" sz="1400" smtClean="0">
                <a:solidFill>
                  <a:srgbClr val="000000"/>
                </a:solidFill>
                <a:latin typeface="Helvetica" charset="0"/>
              </a:rPr>
              <a:t>L’utilité des informations fournies (aide à la décision, contrôle) et la variété requise</a:t>
            </a:r>
          </a:p>
          <a:p>
            <a:pPr lvl="1">
              <a:lnSpc>
                <a:spcPct val="90000"/>
              </a:lnSpc>
              <a:spcAft>
                <a:spcPts val="600"/>
              </a:spcAft>
            </a:pPr>
            <a:r>
              <a:rPr lang="fr-FR" sz="1400" smtClean="0">
                <a:solidFill>
                  <a:srgbClr val="000000"/>
                </a:solidFill>
                <a:latin typeface="Helvetica" charset="0"/>
              </a:rPr>
              <a:t>Les fréquences</a:t>
            </a:r>
          </a:p>
          <a:p>
            <a:pPr lvl="1">
              <a:lnSpc>
                <a:spcPct val="90000"/>
              </a:lnSpc>
              <a:spcAft>
                <a:spcPts val="600"/>
              </a:spcAft>
            </a:pPr>
            <a:r>
              <a:rPr lang="fr-FR" sz="1400" smtClean="0">
                <a:solidFill>
                  <a:srgbClr val="000000"/>
                </a:solidFill>
                <a:latin typeface="Helvetica" charset="0"/>
              </a:rPr>
              <a:t>Le degré de précision, d’agrégation de filtrage...</a:t>
            </a:r>
          </a:p>
          <a:p>
            <a:pPr lvl="1">
              <a:lnSpc>
                <a:spcPct val="90000"/>
              </a:lnSpc>
              <a:spcAft>
                <a:spcPts val="600"/>
              </a:spcAft>
            </a:pPr>
            <a:r>
              <a:rPr lang="fr-FR" sz="1400" smtClean="0">
                <a:solidFill>
                  <a:srgbClr val="000000"/>
                </a:solidFill>
                <a:latin typeface="Helvetica" charset="0"/>
              </a:rPr>
              <a:t>Le degré de synthèse</a:t>
            </a:r>
          </a:p>
          <a:p>
            <a:pPr lvl="1">
              <a:lnSpc>
                <a:spcPct val="90000"/>
              </a:lnSpc>
              <a:spcAft>
                <a:spcPts val="600"/>
              </a:spcAft>
            </a:pPr>
            <a:r>
              <a:rPr lang="fr-FR" sz="1400" smtClean="0">
                <a:solidFill>
                  <a:srgbClr val="000000"/>
                </a:solidFill>
                <a:latin typeface="Helvetica" charset="0"/>
              </a:rPr>
              <a:t>Les manques, les informations superflues ou inutiles</a:t>
            </a:r>
          </a:p>
          <a:p>
            <a:pPr lvl="1">
              <a:lnSpc>
                <a:spcPct val="90000"/>
              </a:lnSpc>
              <a:spcAft>
                <a:spcPts val="600"/>
              </a:spcAft>
            </a:pPr>
            <a:r>
              <a:rPr lang="fr-FR" sz="1400" smtClean="0">
                <a:solidFill>
                  <a:srgbClr val="000000"/>
                </a:solidFill>
                <a:latin typeface="Helvetica" charset="0"/>
              </a:rPr>
              <a:t>La facilité d’utilisation  des moyens d’accès</a:t>
            </a:r>
          </a:p>
          <a:p>
            <a:pPr lvl="1">
              <a:lnSpc>
                <a:spcPct val="90000"/>
              </a:lnSpc>
              <a:spcAft>
                <a:spcPts val="600"/>
              </a:spcAft>
            </a:pPr>
            <a:r>
              <a:rPr lang="fr-FR" sz="1400" smtClean="0">
                <a:solidFill>
                  <a:srgbClr val="000000"/>
                </a:solidFill>
                <a:latin typeface="Helvetica" charset="0"/>
              </a:rPr>
              <a:t>La pertinence des outils de reporting vis à vis des fonctionnalités du reporting :</a:t>
            </a:r>
          </a:p>
          <a:p>
            <a:pPr lvl="2">
              <a:lnSpc>
                <a:spcPct val="90000"/>
              </a:lnSpc>
              <a:spcAft>
                <a:spcPts val="600"/>
              </a:spcAft>
            </a:pPr>
            <a:r>
              <a:rPr lang="fr-FR" sz="1200" smtClean="0">
                <a:solidFill>
                  <a:srgbClr val="000000"/>
                </a:solidFill>
                <a:latin typeface="Helvetica" charset="0"/>
              </a:rPr>
              <a:t>  signaler, interroger, explorer, révéler, simuler</a:t>
            </a:r>
          </a:p>
          <a:p>
            <a:pPr lvl="1">
              <a:lnSpc>
                <a:spcPct val="90000"/>
              </a:lnSpc>
              <a:spcAft>
                <a:spcPts val="600"/>
              </a:spcAft>
            </a:pPr>
            <a:r>
              <a:rPr lang="fr-FR" sz="1400" smtClean="0">
                <a:solidFill>
                  <a:srgbClr val="000000"/>
                </a:solidFill>
                <a:latin typeface="Helvetica" charset="0"/>
              </a:rPr>
              <a:t>La pertinence des outils de communication (workflow, mail, web 2.0 etc)</a:t>
            </a:r>
          </a:p>
          <a:p>
            <a:pPr lvl="1">
              <a:lnSpc>
                <a:spcPct val="90000"/>
              </a:lnSpc>
              <a:spcAft>
                <a:spcPts val="1800"/>
              </a:spcAft>
            </a:pPr>
            <a:r>
              <a:rPr lang="fr-FR" sz="1400" smtClean="0">
                <a:solidFill>
                  <a:srgbClr val="000000"/>
                </a:solidFill>
                <a:latin typeface="Helvetica" charset="0"/>
              </a:rPr>
              <a:t>La pertinence des outils de KM </a:t>
            </a: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600" smtClean="0">
              <a:solidFill>
                <a:srgbClr val="FF0000"/>
              </a:solidFill>
              <a:latin typeface="Helvetica" charset="0"/>
            </a:endParaRPr>
          </a:p>
          <a:p>
            <a:pPr>
              <a:lnSpc>
                <a:spcPct val="90000"/>
              </a:lnSpc>
              <a:spcAft>
                <a:spcPts val="1800"/>
              </a:spcAft>
              <a:buFont typeface="Arial" pitchFamily="34" charset="0"/>
              <a:buNone/>
            </a:pPr>
            <a:endParaRPr lang="fr-FR" sz="1400" smtClean="0">
              <a:latin typeface="Helvetica"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z="2800" smtClean="0">
                <a:latin typeface="Helvetica" charset="0"/>
              </a:rPr>
              <a:t>Les six dimensions de l’ organisation</a:t>
            </a:r>
          </a:p>
        </p:txBody>
      </p:sp>
      <p:sp>
        <p:nvSpPr>
          <p:cNvPr id="21507" name="Content Placeholder 2"/>
          <p:cNvSpPr>
            <a:spLocks noGrp="1"/>
          </p:cNvSpPr>
          <p:nvPr>
            <p:ph idx="1"/>
          </p:nvPr>
        </p:nvSpPr>
        <p:spPr/>
        <p:txBody>
          <a:bodyPr/>
          <a:lstStyle/>
          <a:p>
            <a:pPr marL="457200" indent="-457200" eaLnBrk="1" hangingPunct="1">
              <a:buFont typeface="Arial" pitchFamily="34" charset="0"/>
              <a:buAutoNum type="arabicPeriod" startAt="2"/>
            </a:pPr>
            <a:r>
              <a:rPr lang="en-US" sz="2000" smtClean="0">
                <a:solidFill>
                  <a:srgbClr val="800000"/>
                </a:solidFill>
                <a:latin typeface="Helvetica" charset="0"/>
                <a:cs typeface="Helvetica" charset="0"/>
              </a:rPr>
              <a:t>Les processus</a:t>
            </a:r>
          </a:p>
          <a:p>
            <a:pPr marL="457200" indent="-457200" eaLnBrk="1" hangingPunct="1">
              <a:buFont typeface="Arial" pitchFamily="34" charset="0"/>
              <a:buNone/>
            </a:pPr>
            <a:endParaRPr lang="en-US" sz="2000" smtClean="0">
              <a:solidFill>
                <a:srgbClr val="800000"/>
              </a:solidFill>
              <a:latin typeface="Helvetica" charset="0"/>
              <a:cs typeface="Helvetica" charset="0"/>
            </a:endParaRPr>
          </a:p>
          <a:p>
            <a:pPr marL="457200" indent="-457200" eaLnBrk="1" hangingPunct="1">
              <a:spcAft>
                <a:spcPts val="1200"/>
              </a:spcAft>
            </a:pPr>
            <a:r>
              <a:rPr lang="en-US" sz="1400" smtClean="0">
                <a:solidFill>
                  <a:srgbClr val="000000"/>
                </a:solidFill>
                <a:latin typeface="Helvetica" charset="0"/>
                <a:cs typeface="Helvetica" charset="0"/>
              </a:rPr>
              <a:t>Ils représentent les </a:t>
            </a:r>
            <a:r>
              <a:rPr lang="en-US" sz="1400" b="1" smtClean="0">
                <a:solidFill>
                  <a:srgbClr val="000000"/>
                </a:solidFill>
                <a:latin typeface="Helvetica" charset="0"/>
                <a:cs typeface="Helvetica" charset="0"/>
              </a:rPr>
              <a:t>activités</a:t>
            </a:r>
            <a:r>
              <a:rPr lang="en-US" sz="1400" smtClean="0">
                <a:solidFill>
                  <a:srgbClr val="000000"/>
                </a:solidFill>
                <a:latin typeface="Helvetica" charset="0"/>
                <a:cs typeface="Helvetica" charset="0"/>
              </a:rPr>
              <a:t> ou les métiers</a:t>
            </a:r>
          </a:p>
          <a:p>
            <a:pPr marL="457200" indent="-457200" eaLnBrk="1" hangingPunct="1">
              <a:spcAft>
                <a:spcPts val="1200"/>
              </a:spcAft>
            </a:pPr>
            <a:r>
              <a:rPr lang="en-US" sz="1400" smtClean="0">
                <a:solidFill>
                  <a:srgbClr val="000000"/>
                </a:solidFill>
                <a:latin typeface="Helvetica" charset="0"/>
                <a:cs typeface="Helvetica" charset="0"/>
              </a:rPr>
              <a:t>C’est à partir d’eux que l’on édifie la </a:t>
            </a:r>
            <a:r>
              <a:rPr lang="en-US" sz="1400" b="1" smtClean="0">
                <a:solidFill>
                  <a:srgbClr val="000000"/>
                </a:solidFill>
                <a:latin typeface="Helvetica" charset="0"/>
                <a:cs typeface="Helvetica" charset="0"/>
              </a:rPr>
              <a:t>structure</a:t>
            </a:r>
            <a:r>
              <a:rPr lang="en-US" sz="1400" smtClean="0">
                <a:solidFill>
                  <a:srgbClr val="000000"/>
                </a:solidFill>
                <a:latin typeface="Helvetica" charset="0"/>
                <a:cs typeface="Helvetica" charset="0"/>
              </a:rPr>
              <a:t> et les </a:t>
            </a:r>
            <a:r>
              <a:rPr lang="en-US" sz="1400" b="1" smtClean="0">
                <a:solidFill>
                  <a:srgbClr val="000000"/>
                </a:solidFill>
                <a:latin typeface="Helvetica" charset="0"/>
                <a:cs typeface="Helvetica" charset="0"/>
              </a:rPr>
              <a:t>systèmes de contrôle et d’information</a:t>
            </a:r>
          </a:p>
          <a:p>
            <a:pPr marL="457200" indent="-457200" eaLnBrk="1" hangingPunct="1">
              <a:spcAft>
                <a:spcPts val="1200"/>
              </a:spcAft>
            </a:pPr>
            <a:r>
              <a:rPr lang="en-US" sz="1400" smtClean="0">
                <a:solidFill>
                  <a:srgbClr val="000000"/>
                </a:solidFill>
                <a:latin typeface="Helvetica" charset="0"/>
                <a:cs typeface="Helvetica" charset="0"/>
              </a:rPr>
              <a:t>Ils se décomposent en </a:t>
            </a:r>
            <a:r>
              <a:rPr lang="en-US" sz="1400" b="1" smtClean="0">
                <a:solidFill>
                  <a:srgbClr val="000000"/>
                </a:solidFill>
                <a:latin typeface="Helvetica" charset="0"/>
                <a:cs typeface="Helvetica" charset="0"/>
              </a:rPr>
              <a:t>tâches</a:t>
            </a:r>
          </a:p>
          <a:p>
            <a:pPr marL="457200" indent="-457200" eaLnBrk="1" hangingPunct="1">
              <a:spcAft>
                <a:spcPts val="1200"/>
              </a:spcAft>
            </a:pPr>
            <a:r>
              <a:rPr lang="en-US" sz="1400" smtClean="0">
                <a:solidFill>
                  <a:srgbClr val="000000"/>
                </a:solidFill>
                <a:latin typeface="Helvetica" charset="0"/>
                <a:cs typeface="Helvetica" charset="0"/>
              </a:rPr>
              <a:t>Ils mobilisent des </a:t>
            </a:r>
            <a:r>
              <a:rPr lang="en-US" sz="1400" b="1" smtClean="0">
                <a:solidFill>
                  <a:srgbClr val="000000"/>
                </a:solidFill>
                <a:latin typeface="Helvetica" charset="0"/>
                <a:cs typeface="Helvetica" charset="0"/>
              </a:rPr>
              <a:t>moyens</a:t>
            </a:r>
            <a:r>
              <a:rPr lang="en-US" sz="1400" smtClean="0">
                <a:solidFill>
                  <a:srgbClr val="000000"/>
                </a:solidFill>
                <a:latin typeface="Helvetica" charset="0"/>
                <a:cs typeface="Helvetica" charset="0"/>
              </a:rPr>
              <a:t> et des </a:t>
            </a:r>
            <a:r>
              <a:rPr lang="en-US" sz="1400" b="1" smtClean="0">
                <a:solidFill>
                  <a:srgbClr val="000000"/>
                </a:solidFill>
                <a:latin typeface="Helvetica" charset="0"/>
                <a:cs typeface="Helvetica" charset="0"/>
              </a:rPr>
              <a:t>compétences</a:t>
            </a:r>
          </a:p>
          <a:p>
            <a:pPr marL="457200" indent="-457200" eaLnBrk="1" hangingPunct="1">
              <a:spcAft>
                <a:spcPts val="1200"/>
              </a:spcAft>
            </a:pPr>
            <a:r>
              <a:rPr lang="en-US" sz="1400" smtClean="0">
                <a:solidFill>
                  <a:srgbClr val="000000"/>
                </a:solidFill>
                <a:latin typeface="Helvetica" charset="0"/>
                <a:cs typeface="Helvetica" charset="0"/>
              </a:rPr>
              <a:t>Les tâches qui focalisent le plus l’attention de l’organisateur sont les </a:t>
            </a:r>
            <a:r>
              <a:rPr lang="en-US" sz="1400" b="1" smtClean="0">
                <a:solidFill>
                  <a:srgbClr val="000000"/>
                </a:solidFill>
                <a:latin typeface="Helvetica" charset="0"/>
                <a:cs typeface="Helvetica" charset="0"/>
              </a:rPr>
              <a:t>décisions</a:t>
            </a:r>
            <a:r>
              <a:rPr lang="en-US" sz="1400" smtClean="0">
                <a:solidFill>
                  <a:srgbClr val="000000"/>
                </a:solidFill>
                <a:latin typeface="Helvetica" charset="0"/>
                <a:cs typeface="Helvetica" charset="0"/>
              </a:rPr>
              <a:t> et les </a:t>
            </a:r>
            <a:r>
              <a:rPr lang="en-US" sz="1400" b="1" smtClean="0">
                <a:solidFill>
                  <a:srgbClr val="000000"/>
                </a:solidFill>
                <a:latin typeface="Helvetica" charset="0"/>
                <a:cs typeface="Helvetica" charset="0"/>
              </a:rPr>
              <a:t>contrôles</a:t>
            </a:r>
          </a:p>
          <a:p>
            <a:pPr marL="457200" indent="-457200" eaLnBrk="1" hangingPunct="1">
              <a:spcAft>
                <a:spcPts val="1200"/>
              </a:spcAft>
            </a:pPr>
            <a:r>
              <a:rPr lang="en-US" sz="1400" smtClean="0">
                <a:solidFill>
                  <a:srgbClr val="000000"/>
                </a:solidFill>
                <a:latin typeface="Helvetica" charset="0"/>
                <a:cs typeface="Helvetica" charset="0"/>
              </a:rPr>
              <a:t>Aux tâches s’ajoutent les échanges d’information, les communications </a:t>
            </a:r>
          </a:p>
          <a:p>
            <a:pPr marL="457200" indent="-457200" eaLnBrk="1" hangingPunct="1">
              <a:spcAft>
                <a:spcPts val="1200"/>
              </a:spcAft>
              <a:buFont typeface="Arial" pitchFamily="34" charset="0"/>
              <a:buNone/>
            </a:pPr>
            <a:r>
              <a:rPr lang="en-US" sz="1400" smtClean="0">
                <a:solidFill>
                  <a:srgbClr val="000000"/>
                </a:solidFill>
                <a:latin typeface="Helvetica" charset="0"/>
                <a:cs typeface="Helvetica" charset="0"/>
              </a:rPr>
              <a:t> </a:t>
            </a:r>
            <a:r>
              <a:rPr lang="en-US" sz="2000" smtClean="0">
                <a:solidFill>
                  <a:srgbClr val="800000"/>
                </a:solidFill>
                <a:latin typeface="Helvetica" charset="0"/>
                <a:cs typeface="Helvetica" charset="0"/>
              </a:rPr>
              <a:t> </a:t>
            </a:r>
          </a:p>
        </p:txBody>
      </p:sp>
      <p:sp>
        <p:nvSpPr>
          <p:cNvPr id="4" name="Slide Number Placeholder 3"/>
          <p:cNvSpPr>
            <a:spLocks noGrp="1"/>
          </p:cNvSpPr>
          <p:nvPr>
            <p:ph type="sldNum" sz="quarter" idx="12"/>
          </p:nvPr>
        </p:nvSpPr>
        <p:spPr/>
        <p:txBody>
          <a:bodyPr/>
          <a:lstStyle/>
          <a:p>
            <a:fld id="{B3023DC7-6384-4C76-A3E7-6B45B268FDA5}" type="slidenum">
              <a:rPr lang="en-US"/>
              <a:pPr/>
              <a:t>6</a:t>
            </a:fld>
            <a:endParaRPr lang="en-US"/>
          </a:p>
        </p:txBody>
      </p:sp>
      <p:sp>
        <p:nvSpPr>
          <p:cNvPr id="21509"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z="2800" smtClean="0">
                <a:latin typeface="Helvetica" charset="0"/>
              </a:rPr>
              <a:t>Les six dimensions de l’ organisation</a:t>
            </a:r>
          </a:p>
        </p:txBody>
      </p:sp>
      <p:sp>
        <p:nvSpPr>
          <p:cNvPr id="22531" name="Content Placeholder 2"/>
          <p:cNvSpPr>
            <a:spLocks noGrp="1"/>
          </p:cNvSpPr>
          <p:nvPr>
            <p:ph idx="1"/>
          </p:nvPr>
        </p:nvSpPr>
        <p:spPr/>
        <p:txBody>
          <a:bodyPr/>
          <a:lstStyle/>
          <a:p>
            <a:pPr marL="457200" indent="-457200" eaLnBrk="1" hangingPunct="1">
              <a:spcAft>
                <a:spcPts val="1200"/>
              </a:spcAft>
              <a:buFont typeface="Arial" pitchFamily="34" charset="0"/>
              <a:buAutoNum type="arabicPeriod" startAt="3"/>
            </a:pPr>
            <a:r>
              <a:rPr lang="en-US" sz="2000" smtClean="0">
                <a:solidFill>
                  <a:srgbClr val="800000"/>
                </a:solidFill>
                <a:latin typeface="Helvetica" charset="0"/>
                <a:cs typeface="Helvetica" charset="0"/>
              </a:rPr>
              <a:t>La structure organisationnelle</a:t>
            </a:r>
          </a:p>
          <a:p>
            <a:pPr marL="457200" indent="-457200" eaLnBrk="1" hangingPunct="1">
              <a:buFont typeface="Arial" pitchFamily="34" charset="0"/>
              <a:buNone/>
            </a:pPr>
            <a:endParaRPr lang="en-US" sz="1400" smtClean="0">
              <a:solidFill>
                <a:srgbClr val="000000"/>
              </a:solidFill>
              <a:latin typeface="Helvetica" charset="0"/>
              <a:cs typeface="Helvetica" charset="0"/>
            </a:endParaRPr>
          </a:p>
          <a:p>
            <a:pPr marL="457200" indent="-457200" eaLnBrk="1" hangingPunct="1">
              <a:buFont typeface="Arial" pitchFamily="34" charset="0"/>
              <a:buNone/>
            </a:pPr>
            <a:r>
              <a:rPr lang="en-US" sz="1400" smtClean="0">
                <a:solidFill>
                  <a:srgbClr val="000000"/>
                </a:solidFill>
                <a:latin typeface="Helvetica" charset="0"/>
                <a:cs typeface="Helvetica" charset="0"/>
              </a:rPr>
              <a:t>	“</a:t>
            </a:r>
            <a:r>
              <a:rPr lang="en-US" sz="1400" b="1" smtClean="0">
                <a:solidFill>
                  <a:srgbClr val="000000"/>
                </a:solidFill>
                <a:latin typeface="Helvetica" charset="0"/>
                <a:cs typeface="Helvetica" charset="0"/>
              </a:rPr>
              <a:t>Somme </a:t>
            </a:r>
            <a:r>
              <a:rPr lang="fr-FR" sz="1400" b="1" smtClean="0">
                <a:latin typeface="Helvetica" charset="0"/>
                <a:cs typeface="Helvetica" charset="0"/>
              </a:rPr>
              <a:t>des moyens employés pour diviser le travail entre tâches </a:t>
            </a:r>
          </a:p>
          <a:p>
            <a:pPr marL="457200" indent="-457200" eaLnBrk="1" hangingPunct="1">
              <a:spcAft>
                <a:spcPts val="600"/>
              </a:spcAft>
              <a:buFont typeface="Arial" pitchFamily="34" charset="0"/>
              <a:buNone/>
            </a:pPr>
            <a:r>
              <a:rPr lang="fr-FR" sz="1400" b="1" smtClean="0">
                <a:latin typeface="Helvetica" charset="0"/>
                <a:cs typeface="Helvetica" charset="0"/>
              </a:rPr>
              <a:t>	distinctes pour ensuite assurer la coordination nécessaire entre ces tâches</a:t>
            </a:r>
            <a:r>
              <a:rPr lang="fr-FR" sz="1400" smtClean="0">
                <a:latin typeface="Helvetica" charset="0"/>
                <a:cs typeface="Helvetica" charset="0"/>
              </a:rPr>
              <a:t>". </a:t>
            </a:r>
          </a:p>
          <a:p>
            <a:pPr marL="457200" indent="-457200" eaLnBrk="1" hangingPunct="1">
              <a:spcAft>
                <a:spcPts val="1800"/>
              </a:spcAft>
              <a:buFont typeface="Arial" pitchFamily="34" charset="0"/>
              <a:buNone/>
            </a:pPr>
            <a:r>
              <a:rPr lang="fr-FR" sz="1400" smtClean="0">
                <a:latin typeface="Helvetica" charset="0"/>
                <a:cs typeface="Helvetica" charset="0"/>
              </a:rPr>
              <a:t>(H. Mintzberg)</a:t>
            </a:r>
          </a:p>
          <a:p>
            <a:pPr marL="457200" indent="-457200" eaLnBrk="1" hangingPunct="1">
              <a:spcAft>
                <a:spcPts val="600"/>
              </a:spcAft>
              <a:buFont typeface="Arial" pitchFamily="34" charset="0"/>
              <a:buNone/>
            </a:pPr>
            <a:r>
              <a:rPr lang="fr-FR" sz="1400" smtClean="0">
                <a:latin typeface="Helvetica" charset="0"/>
                <a:cs typeface="Helvetica" charset="0"/>
              </a:rPr>
              <a:t>	</a:t>
            </a:r>
            <a:r>
              <a:rPr lang="fr-FR" sz="1400" b="1" smtClean="0">
                <a:latin typeface="Helvetica" charset="0"/>
                <a:cs typeface="Helvetica" charset="0"/>
              </a:rPr>
              <a:t>Les thèmes relevant de la structure organisationnelle </a:t>
            </a:r>
            <a:r>
              <a:rPr lang="fr-FR" sz="1400" smtClean="0">
                <a:latin typeface="Helvetica" charset="0"/>
                <a:cs typeface="Helvetica" charset="0"/>
              </a:rPr>
              <a:t>: </a:t>
            </a:r>
          </a:p>
          <a:p>
            <a:pPr marL="857250" lvl="1" indent="-457200" eaLnBrk="1" hangingPunct="1"/>
            <a:r>
              <a:rPr lang="fr-FR" sz="1400" smtClean="0">
                <a:latin typeface="Helvetica" charset="0"/>
                <a:cs typeface="Helvetica" charset="0"/>
              </a:rPr>
              <a:t>Les postes de travail</a:t>
            </a:r>
          </a:p>
          <a:p>
            <a:pPr marL="857250" lvl="1" indent="-457200" eaLnBrk="1" hangingPunct="1"/>
            <a:r>
              <a:rPr lang="fr-FR" sz="1400" smtClean="0">
                <a:latin typeface="Helvetica" charset="0"/>
                <a:cs typeface="Helvetica" charset="0"/>
              </a:rPr>
              <a:t>Les relations entre les postes et entre les services</a:t>
            </a:r>
          </a:p>
          <a:p>
            <a:pPr marL="857250" lvl="1" indent="-457200" eaLnBrk="1" hangingPunct="1"/>
            <a:r>
              <a:rPr lang="fr-FR" sz="1400" smtClean="0">
                <a:latin typeface="Helvetica" charset="0"/>
                <a:cs typeface="Helvetica" charset="0"/>
              </a:rPr>
              <a:t>le regroupement en unités, services, fonctions</a:t>
            </a:r>
          </a:p>
          <a:p>
            <a:pPr marL="857250" lvl="1" indent="-457200" eaLnBrk="1" hangingPunct="1"/>
            <a:r>
              <a:rPr lang="fr-FR" sz="1400" smtClean="0">
                <a:latin typeface="Helvetica" charset="0"/>
                <a:cs typeface="Helvetica" charset="0"/>
              </a:rPr>
              <a:t>la ligne hiérarchique</a:t>
            </a:r>
          </a:p>
          <a:p>
            <a:pPr marL="857250" lvl="1" indent="-457200" eaLnBrk="1" hangingPunct="1"/>
            <a:r>
              <a:rPr lang="fr-FR" sz="1400" smtClean="0">
                <a:latin typeface="Helvetica" charset="0"/>
                <a:cs typeface="Helvetica" charset="0"/>
              </a:rPr>
              <a:t>la technostructure et les activités de soutien ou d’appui</a:t>
            </a:r>
          </a:p>
          <a:p>
            <a:pPr marL="857250" lvl="1" indent="-457200" eaLnBrk="1" hangingPunct="1"/>
            <a:r>
              <a:rPr lang="fr-FR" sz="1400" smtClean="0">
                <a:latin typeface="Helvetica" charset="0"/>
                <a:cs typeface="Helvetica" charset="0"/>
              </a:rPr>
              <a:t>le système de décision</a:t>
            </a:r>
          </a:p>
          <a:p>
            <a:pPr marL="857250" lvl="1" indent="-457200" eaLnBrk="1" hangingPunct="1"/>
            <a:r>
              <a:rPr lang="fr-FR" sz="1400" smtClean="0">
                <a:latin typeface="Helvetica" charset="0"/>
                <a:cs typeface="Helvetica" charset="0"/>
              </a:rPr>
              <a:t>les modes de coordination</a:t>
            </a:r>
            <a:endParaRPr lang="en-GB" sz="1000" smtClean="0">
              <a:latin typeface="Helvetica" charset="0"/>
              <a:cs typeface="Helvetica" charset="0"/>
            </a:endParaRPr>
          </a:p>
          <a:p>
            <a:pPr marL="457200" indent="-457200" eaLnBrk="1" hangingPunct="1">
              <a:buFont typeface="Arial" pitchFamily="34" charset="0"/>
              <a:buNone/>
            </a:pPr>
            <a:endParaRPr lang="en-US" sz="1400" smtClean="0">
              <a:solidFill>
                <a:srgbClr val="000000"/>
              </a:solidFill>
              <a:latin typeface="Helvetica" charset="0"/>
              <a:cs typeface="Helvetica" charset="0"/>
            </a:endParaRPr>
          </a:p>
        </p:txBody>
      </p:sp>
      <p:sp>
        <p:nvSpPr>
          <p:cNvPr id="4" name="Slide Number Placeholder 3"/>
          <p:cNvSpPr>
            <a:spLocks noGrp="1"/>
          </p:cNvSpPr>
          <p:nvPr>
            <p:ph type="sldNum" sz="quarter" idx="12"/>
          </p:nvPr>
        </p:nvSpPr>
        <p:spPr/>
        <p:txBody>
          <a:bodyPr/>
          <a:lstStyle/>
          <a:p>
            <a:fld id="{446AE2D1-1BE9-4F37-9444-B8A0A8F8930E}" type="slidenum">
              <a:rPr lang="en-US"/>
              <a:pPr/>
              <a:t>7</a:t>
            </a:fld>
            <a:endParaRPr lang="en-US"/>
          </a:p>
        </p:txBody>
      </p:sp>
      <p:sp>
        <p:nvSpPr>
          <p:cNvPr id="22533"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z="2800" smtClean="0">
                <a:latin typeface="Helvetica" charset="0"/>
              </a:rPr>
              <a:t>Les six dimensions de l’ organisation</a:t>
            </a:r>
          </a:p>
        </p:txBody>
      </p:sp>
      <p:sp>
        <p:nvSpPr>
          <p:cNvPr id="23555" name="Content Placeholder 2"/>
          <p:cNvSpPr>
            <a:spLocks noGrp="1"/>
          </p:cNvSpPr>
          <p:nvPr>
            <p:ph idx="1"/>
          </p:nvPr>
        </p:nvSpPr>
        <p:spPr/>
        <p:txBody>
          <a:bodyPr/>
          <a:lstStyle/>
          <a:p>
            <a:pPr marL="457200" indent="-457200" eaLnBrk="1" hangingPunct="1">
              <a:buFont typeface="Arial" pitchFamily="34" charset="0"/>
              <a:buAutoNum type="arabicPeriod" startAt="4"/>
            </a:pPr>
            <a:r>
              <a:rPr lang="en-US" sz="2000" smtClean="0">
                <a:solidFill>
                  <a:srgbClr val="800000"/>
                </a:solidFill>
                <a:latin typeface="Helvetica" charset="0"/>
                <a:cs typeface="Helvetica" charset="0"/>
              </a:rPr>
              <a:t>Le Management</a:t>
            </a:r>
          </a:p>
          <a:p>
            <a:pPr marL="457200" indent="-457200" eaLnBrk="1" hangingPunct="1">
              <a:buFont typeface="Arial" pitchFamily="34" charset="0"/>
              <a:buNone/>
            </a:pPr>
            <a:endParaRPr lang="en-US" sz="1800" smtClean="0">
              <a:latin typeface="Helvetica" charset="0"/>
              <a:cs typeface="Helvetica" charset="0"/>
            </a:endParaRPr>
          </a:p>
          <a:p>
            <a:pPr marL="457200" indent="-457200" eaLnBrk="1" hangingPunct="1">
              <a:spcAft>
                <a:spcPts val="1200"/>
              </a:spcAft>
              <a:buFont typeface="Arial" pitchFamily="34" charset="0"/>
              <a:buNone/>
            </a:pPr>
            <a:r>
              <a:rPr lang="en-US" sz="1600" b="1" smtClean="0">
                <a:latin typeface="Helvetica" charset="0"/>
                <a:cs typeface="Helvetica" charset="0"/>
              </a:rPr>
              <a:t>	L’organisateur s’intéresse particulièrement : </a:t>
            </a:r>
            <a:r>
              <a:rPr lang="en-US" sz="1600" b="1" smtClean="0">
                <a:solidFill>
                  <a:srgbClr val="800000"/>
                </a:solidFill>
                <a:latin typeface="Helvetica" charset="0"/>
                <a:cs typeface="Helvetica" charset="0"/>
              </a:rPr>
              <a:t> </a:t>
            </a:r>
          </a:p>
          <a:p>
            <a:pPr marL="1257300" lvl="2" indent="-457200" eaLnBrk="1" hangingPunct="1">
              <a:spcAft>
                <a:spcPts val="1200"/>
              </a:spcAft>
            </a:pPr>
            <a:r>
              <a:rPr lang="en-US" sz="1400" smtClean="0">
                <a:latin typeface="Helvetica" charset="0"/>
                <a:cs typeface="Helvetica" charset="0"/>
              </a:rPr>
              <a:t>au style de management</a:t>
            </a:r>
          </a:p>
          <a:p>
            <a:pPr marL="1257300" lvl="2" indent="-457200" eaLnBrk="1" hangingPunct="1">
              <a:spcAft>
                <a:spcPts val="1200"/>
              </a:spcAft>
            </a:pPr>
            <a:r>
              <a:rPr lang="en-US" sz="1400" smtClean="0">
                <a:latin typeface="Helvetica" charset="0"/>
                <a:cs typeface="Helvetica" charset="0"/>
              </a:rPr>
              <a:t>aux motivations des acteurs</a:t>
            </a:r>
          </a:p>
          <a:p>
            <a:pPr marL="1257300" lvl="2" indent="-457200" eaLnBrk="1" hangingPunct="1">
              <a:spcAft>
                <a:spcPts val="1200"/>
              </a:spcAft>
            </a:pPr>
            <a:r>
              <a:rPr lang="en-US" sz="1400" smtClean="0">
                <a:latin typeface="Helvetica" charset="0"/>
                <a:cs typeface="Helvetica" charset="0"/>
              </a:rPr>
              <a:t>à la qualité des relations entre les acteurs</a:t>
            </a:r>
          </a:p>
          <a:p>
            <a:pPr marL="1257300" lvl="2" indent="-457200" eaLnBrk="1" hangingPunct="1">
              <a:spcAft>
                <a:spcPts val="1200"/>
              </a:spcAft>
            </a:pPr>
            <a:r>
              <a:rPr lang="en-US" sz="1400" smtClean="0">
                <a:latin typeface="Helvetica" charset="0"/>
                <a:cs typeface="Helvetica" charset="0"/>
              </a:rPr>
              <a:t>aux éléments de cohérence du management</a:t>
            </a:r>
          </a:p>
        </p:txBody>
      </p:sp>
      <p:sp>
        <p:nvSpPr>
          <p:cNvPr id="4" name="Slide Number Placeholder 3"/>
          <p:cNvSpPr>
            <a:spLocks noGrp="1"/>
          </p:cNvSpPr>
          <p:nvPr>
            <p:ph type="sldNum" sz="quarter" idx="12"/>
          </p:nvPr>
        </p:nvSpPr>
        <p:spPr/>
        <p:txBody>
          <a:bodyPr/>
          <a:lstStyle/>
          <a:p>
            <a:fld id="{8196E42B-6D58-4BDC-94A0-468D3416E30C}" type="slidenum">
              <a:rPr lang="en-US"/>
              <a:pPr/>
              <a:t>8</a:t>
            </a:fld>
            <a:endParaRPr lang="en-US"/>
          </a:p>
        </p:txBody>
      </p:sp>
      <p:sp>
        <p:nvSpPr>
          <p:cNvPr id="23557" name="Footer Placeholder 4"/>
          <p:cNvSpPr>
            <a:spLocks noGrp="1"/>
          </p:cNvSpPr>
          <p:nvPr>
            <p:ph type="ftr" sz="quarter" idx="11"/>
          </p:nvPr>
        </p:nvSpPr>
        <p:spPr bwMode="auto">
          <a:noFill/>
          <a:ln>
            <a:miter lim="800000"/>
            <a:headEnd/>
            <a:tailEnd/>
          </a:ln>
        </p:spPr>
        <p:txBody>
          <a:bodyPr/>
          <a:lstStyle/>
          <a:p>
            <a:r>
              <a:rPr lang="en-US"/>
              <a:t>B. France-Lanord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eaLnBrk="1" hangingPunct="1">
              <a:buFont typeface="Arial" pitchFamily="34" charset="0"/>
              <a:buAutoNum type="arabicPeriod" startAt="4"/>
            </a:pPr>
            <a:r>
              <a:rPr lang="en-US" sz="2000" smtClean="0">
                <a:solidFill>
                  <a:srgbClr val="800000"/>
                </a:solidFill>
                <a:latin typeface="Helvetica" charset="0"/>
                <a:cs typeface="Helvetica" charset="0"/>
              </a:rPr>
              <a:t>Le Management</a:t>
            </a:r>
          </a:p>
          <a:p>
            <a:pPr marL="457200" indent="-457200" eaLnBrk="1" hangingPunct="1">
              <a:buFont typeface="Arial" pitchFamily="34" charset="0"/>
              <a:buNone/>
            </a:pPr>
            <a:endParaRPr lang="en-US" sz="1800" smtClean="0">
              <a:latin typeface="Helvetica" charset="0"/>
              <a:cs typeface="Helvetica" charset="0"/>
            </a:endParaRPr>
          </a:p>
          <a:p>
            <a:pPr marL="457200" indent="-457200" eaLnBrk="1" hangingPunct="1">
              <a:spcAft>
                <a:spcPts val="1200"/>
              </a:spcAft>
              <a:buFont typeface="Arial" pitchFamily="34" charset="0"/>
              <a:buNone/>
            </a:pPr>
            <a:r>
              <a:rPr lang="en-US" sz="1600" b="1" smtClean="0">
                <a:latin typeface="Helvetica" charset="0"/>
                <a:cs typeface="Helvetica" charset="0"/>
              </a:rPr>
              <a:t>	L’organisateur s’intéresse particulièrement : </a:t>
            </a:r>
            <a:r>
              <a:rPr lang="en-US" sz="1600" b="1" smtClean="0">
                <a:solidFill>
                  <a:srgbClr val="800000"/>
                </a:solidFill>
                <a:latin typeface="Helvetica" charset="0"/>
                <a:cs typeface="Helvetica" charset="0"/>
              </a:rPr>
              <a:t> </a:t>
            </a:r>
          </a:p>
          <a:p>
            <a:pPr marL="1257300" lvl="2" indent="-457200" eaLnBrk="1" hangingPunct="1">
              <a:spcAft>
                <a:spcPts val="1200"/>
              </a:spcAft>
            </a:pPr>
            <a:r>
              <a:rPr lang="en-US" sz="1400" smtClean="0">
                <a:latin typeface="Helvetica" charset="0"/>
                <a:cs typeface="Helvetica" charset="0"/>
              </a:rPr>
              <a:t>au style de management</a:t>
            </a:r>
          </a:p>
          <a:p>
            <a:pPr marL="1257300" lvl="2" indent="-457200" eaLnBrk="1" hangingPunct="1">
              <a:spcAft>
                <a:spcPts val="1200"/>
              </a:spcAft>
            </a:pPr>
            <a:r>
              <a:rPr lang="en-US" sz="1400" smtClean="0">
                <a:latin typeface="Helvetica" charset="0"/>
                <a:cs typeface="Helvetica" charset="0"/>
              </a:rPr>
              <a:t>aux motivations des acteurs</a:t>
            </a:r>
          </a:p>
          <a:p>
            <a:pPr marL="1257300" lvl="2" indent="-457200" eaLnBrk="1" hangingPunct="1">
              <a:spcAft>
                <a:spcPts val="1200"/>
              </a:spcAft>
            </a:pPr>
            <a:r>
              <a:rPr lang="en-US" sz="1400" smtClean="0">
                <a:latin typeface="Helvetica" charset="0"/>
                <a:cs typeface="Helvetica" charset="0"/>
              </a:rPr>
              <a:t>à la qualité des relations entre les acteurs</a:t>
            </a:r>
          </a:p>
          <a:p>
            <a:pPr marL="1257300" lvl="2" indent="-457200" eaLnBrk="1" hangingPunct="1">
              <a:spcAft>
                <a:spcPts val="1200"/>
              </a:spcAft>
            </a:pPr>
            <a:r>
              <a:rPr lang="en-US" sz="1400" smtClean="0">
                <a:latin typeface="Helvetica" charset="0"/>
                <a:cs typeface="Helvetica" charset="0"/>
              </a:rPr>
              <a:t>aux éléments de cohérence du management</a:t>
            </a:r>
          </a:p>
          <a:p>
            <a:pPr marL="457200" indent="-457200">
              <a:buFont typeface="Arial" pitchFamily="34" charset="0"/>
              <a:buNone/>
            </a:pPr>
            <a:endParaRPr lang="en-US" smtClean="0"/>
          </a:p>
        </p:txBody>
      </p:sp>
      <p:sp>
        <p:nvSpPr>
          <p:cNvPr id="24579" name="Footer Placeholder 3"/>
          <p:cNvSpPr>
            <a:spLocks noGrp="1"/>
          </p:cNvSpPr>
          <p:nvPr>
            <p:ph type="ftr" sz="quarter" idx="11"/>
          </p:nvPr>
        </p:nvSpPr>
        <p:spPr bwMode="auto">
          <a:noFill/>
          <a:ln>
            <a:miter lim="800000"/>
            <a:headEnd/>
            <a:tailEnd/>
          </a:ln>
        </p:spPr>
        <p:txBody>
          <a:bodyPr/>
          <a:lstStyle/>
          <a:p>
            <a:r>
              <a:rPr lang="en-US"/>
              <a:t>B. France-Lanord</a:t>
            </a:r>
          </a:p>
        </p:txBody>
      </p:sp>
      <p:sp>
        <p:nvSpPr>
          <p:cNvPr id="5" name="Slide Number Placeholder 4"/>
          <p:cNvSpPr>
            <a:spLocks noGrp="1"/>
          </p:cNvSpPr>
          <p:nvPr>
            <p:ph type="sldNum" sz="quarter" idx="12"/>
          </p:nvPr>
        </p:nvSpPr>
        <p:spPr/>
        <p:txBody>
          <a:bodyPr/>
          <a:lstStyle/>
          <a:p>
            <a:fld id="{B9F702B9-8D42-42C8-BB87-3B526D22A79C}" type="slidenum">
              <a:rPr lang="en-US"/>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3485</TotalTime>
  <Words>2464</Words>
  <Application>Microsoft Office PowerPoint</Application>
  <PresentationFormat>Affichage à l'écran (4:3)</PresentationFormat>
  <Paragraphs>1191</Paragraphs>
  <Slides>51</Slides>
  <Notes>2</Notes>
  <HiddenSlides>0</HiddenSlides>
  <MMClips>0</MMClips>
  <ScaleCrop>false</ScaleCrop>
  <HeadingPairs>
    <vt:vector size="8" baseType="variant">
      <vt:variant>
        <vt:lpstr>Thème</vt:lpstr>
      </vt:variant>
      <vt:variant>
        <vt:i4>1</vt:i4>
      </vt:variant>
      <vt:variant>
        <vt:lpstr>Liaisons</vt:lpstr>
      </vt:variant>
      <vt:variant>
        <vt:i4>1</vt:i4>
      </vt:variant>
      <vt:variant>
        <vt:lpstr>Serveurs OLE incorporés</vt:lpstr>
      </vt:variant>
      <vt:variant>
        <vt:i4>1</vt:i4>
      </vt:variant>
      <vt:variant>
        <vt:lpstr>Titres des diapositives</vt:lpstr>
      </vt:variant>
      <vt:variant>
        <vt:i4>51</vt:i4>
      </vt:variant>
    </vt:vector>
  </HeadingPairs>
  <TitlesOfParts>
    <vt:vector size="54" baseType="lpstr">
      <vt:lpstr>Office Theme</vt:lpstr>
      <vt:lpstr>???</vt:lpstr>
      <vt:lpstr>Document</vt:lpstr>
      <vt:lpstr>Diapositive 1</vt:lpstr>
      <vt:lpstr>SOMMAIRE </vt:lpstr>
      <vt:lpstr>I. L’organisation : vue systémique et dimensions</vt:lpstr>
      <vt:lpstr>Les dimensions de l’analyse d’une organisation</vt:lpstr>
      <vt:lpstr>Les six dimensions de l’ organisation</vt:lpstr>
      <vt:lpstr>Les six dimensions de l’ organisation</vt:lpstr>
      <vt:lpstr>Les six dimensions de l’ organisation</vt:lpstr>
      <vt:lpstr>Les six dimensions de l’ organisation</vt:lpstr>
      <vt:lpstr>Diapositive 9</vt:lpstr>
      <vt:lpstr>Les six dimensions de l’ organisation</vt:lpstr>
      <vt:lpstr>Les six dimensions de l’ organisation</vt:lpstr>
      <vt:lpstr>II. Les outils d’analyse et de diagnostic d’une organisation pour les six dimensions</vt:lpstr>
      <vt:lpstr>On part de la stratégie</vt:lpstr>
      <vt:lpstr>Analyse des objectifs</vt:lpstr>
      <vt:lpstr>Analyse des objectifs</vt:lpstr>
      <vt:lpstr>Analyse des principes</vt:lpstr>
      <vt:lpstr>Analyse des processus</vt:lpstr>
      <vt:lpstr>Analyse des processus</vt:lpstr>
      <vt:lpstr>Analyse des processus</vt:lpstr>
      <vt:lpstr>Diapositive 20</vt:lpstr>
      <vt:lpstr>Analyse des processus</vt:lpstr>
      <vt:lpstr>Analyse des processus</vt:lpstr>
      <vt:lpstr>Diapositive 23</vt:lpstr>
      <vt:lpstr>Analyse de la structure organisationnelle</vt:lpstr>
      <vt:lpstr>Analyse de la structure organisationnelle</vt:lpstr>
      <vt:lpstr>Analyse de la structure organisationnelle</vt:lpstr>
      <vt:lpstr>Analyse de la structure organisationnelle : 1.  Analyse des métiers (fonctions et activités) </vt:lpstr>
      <vt:lpstr>Analyse de la structure organisationnelle : 1.  Analyse des métiers (fonctions et activités) </vt:lpstr>
      <vt:lpstr>Analyse de la structure organisationnelle : 1.  Analyse des métiers (fonctions et activités) </vt:lpstr>
      <vt:lpstr>Analyse de la structure organisationnelle : 2. Analyse du système de décision </vt:lpstr>
      <vt:lpstr>Analyse de la structure organisationnelle : 2. Analyse du système de décision </vt:lpstr>
      <vt:lpstr>Analyse de la structure organisationnelle : 3. Analyse de la qualité de la coordination </vt:lpstr>
      <vt:lpstr>Analyse de la structure organisationnelle : 4. Analyse des flux </vt:lpstr>
      <vt:lpstr>Analyse de la structure organisationnelle : 4. Analyse des flux </vt:lpstr>
      <vt:lpstr>Analyse de la structure organisationnelle : 4. Analyse des flux </vt:lpstr>
      <vt:lpstr>Analyse de la structure organisationnelle : 4. Analyse des flux </vt:lpstr>
      <vt:lpstr>Analyse de la structure organisationnelle : 4. Analyse des flux </vt:lpstr>
      <vt:lpstr>Analyse de la structure organisationnelle  5. Analyse des postes de travail </vt:lpstr>
      <vt:lpstr>Analyse de la structure organisationnelle  5. Analyse des postes de travail </vt:lpstr>
      <vt:lpstr>Analyse du mode de management  </vt:lpstr>
      <vt:lpstr>Analyse du mode de management  </vt:lpstr>
      <vt:lpstr>Analyse du mode de management  </vt:lpstr>
      <vt:lpstr>Analyse du mode de management  </vt:lpstr>
      <vt:lpstr>Analyse du mode de management  </vt:lpstr>
      <vt:lpstr>Analyse du mode de management  </vt:lpstr>
      <vt:lpstr>Analyse du mode de management  </vt:lpstr>
      <vt:lpstr>Analyse du mode de management  </vt:lpstr>
      <vt:lpstr>Analyse du mode de management  </vt:lpstr>
      <vt:lpstr>Analyse du système de pilotage-contrôle  </vt:lpstr>
      <vt:lpstr>Analyse du système d’information  </vt:lpstr>
      <vt:lpstr>Analyse du système d’information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Bruno France-Lanord</dc:creator>
  <cp:lastModifiedBy>Stévenin</cp:lastModifiedBy>
  <cp:revision>311</cp:revision>
  <dcterms:created xsi:type="dcterms:W3CDTF">2011-09-28T07:37:31Z</dcterms:created>
  <dcterms:modified xsi:type="dcterms:W3CDTF">2012-07-13T07:31:50Z</dcterms:modified>
</cp:coreProperties>
</file>